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30" r:id="rId2"/>
  </p:sldMasterIdLst>
  <p:notesMasterIdLst>
    <p:notesMasterId r:id="rId16"/>
  </p:notesMasterIdLst>
  <p:handoutMasterIdLst>
    <p:handoutMasterId r:id="rId17"/>
  </p:handoutMasterIdLst>
  <p:sldIdLst>
    <p:sldId id="256" r:id="rId3"/>
    <p:sldId id="321" r:id="rId4"/>
    <p:sldId id="309" r:id="rId5"/>
    <p:sldId id="310" r:id="rId6"/>
    <p:sldId id="311" r:id="rId7"/>
    <p:sldId id="312" r:id="rId8"/>
    <p:sldId id="314" r:id="rId9"/>
    <p:sldId id="313" r:id="rId10"/>
    <p:sldId id="316" r:id="rId11"/>
    <p:sldId id="317" r:id="rId12"/>
    <p:sldId id="318" r:id="rId13"/>
    <p:sldId id="319" r:id="rId14"/>
    <p:sldId id="320" r:id="rId15"/>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94503" autoAdjust="0"/>
  </p:normalViewPr>
  <p:slideViewPr>
    <p:cSldViewPr snapToGrid="0" showGuides="1">
      <p:cViewPr varScale="1">
        <p:scale>
          <a:sx n="62" d="100"/>
          <a:sy n="62" d="100"/>
        </p:scale>
        <p:origin x="1051" y="53"/>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p:scale>
          <a:sx n="148" d="100"/>
          <a:sy n="148" d="100"/>
        </p:scale>
        <p:origin x="3800" y="-25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en.wikipedia.org/wiki/Granularity#Data_granularity" TargetMode="External"/><Relationship Id="rId2" Type="http://schemas.openxmlformats.org/officeDocument/2006/relationships/slide" Target="../slides/slide3.xml"/><Relationship Id="rId1" Type="http://schemas.openxmlformats.org/officeDocument/2006/relationships/notesMaster" Target="../notesMasters/notesMaster1.xml"/><Relationship Id="rId5" Type="http://schemas.openxmlformats.org/officeDocument/2006/relationships/hyperlink" Target="https://en.wikipedia.org/wiki/Ripple_effect" TargetMode="External"/><Relationship Id="rId4" Type="http://schemas.openxmlformats.org/officeDocument/2006/relationships/hyperlink" Target="https://en.wikipedia.org/wiki/Maintainability"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Learning objectives:</a:t>
            </a:r>
          </a:p>
          <a:p>
            <a:r>
              <a:rPr lang="en-US" dirty="0"/>
              <a:t>Describe</a:t>
            </a:r>
            <a:r>
              <a:rPr lang="en-US" baseline="0" dirty="0"/>
              <a:t> the functional design attributes of a small program</a:t>
            </a:r>
          </a:p>
          <a:p>
            <a:r>
              <a:rPr lang="en-US" baseline="0" dirty="0"/>
              <a:t>Allocate functionality to components</a:t>
            </a:r>
          </a:p>
          <a:p>
            <a:r>
              <a:rPr lang="en-US" baseline="0" dirty="0"/>
              <a:t>Describe the component hierarchy and relationships</a:t>
            </a:r>
          </a:p>
          <a:p>
            <a:r>
              <a:rPr lang="en-US" baseline="0" dirty="0"/>
              <a:t>Record the relationships using some form of notation</a:t>
            </a:r>
          </a:p>
          <a:p>
            <a:endParaRPr lang="en-US" dirty="0"/>
          </a:p>
        </p:txBody>
      </p:sp>
      <p:sp>
        <p:nvSpPr>
          <p:cNvPr id="4" name="Slide Number Placeholder 3"/>
          <p:cNvSpPr>
            <a:spLocks noGrp="1"/>
          </p:cNvSpPr>
          <p:nvPr>
            <p:ph type="sldNum" sz="quarter" idx="10"/>
          </p:nvPr>
        </p:nvSpPr>
        <p:spPr/>
        <p:txBody>
          <a:bodyPr/>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xfrm>
            <a:off x="4049713" y="8975725"/>
            <a:ext cx="3101975" cy="476250"/>
          </a:xfrm>
          <a:prstGeom prst="rect">
            <a:avLst/>
          </a:prstGeom>
          <a:ln/>
        </p:spPr>
        <p:txBody>
          <a:bodyPr/>
          <a:lstStyle/>
          <a:p>
            <a:fld id="{49626D50-0C21-43B1-B9F7-8E69ADB71621}" type="slidenum">
              <a:rPr lang="en-US" altLang="en-US"/>
              <a:pPr/>
              <a:t>11</a:t>
            </a:fld>
            <a:endParaRPr lang="en-US" altLang="en-US"/>
          </a:p>
        </p:txBody>
      </p:sp>
      <p:sp>
        <p:nvSpPr>
          <p:cNvPr id="1125378" name="Rectangle 2"/>
          <p:cNvSpPr>
            <a:spLocks noGrp="1" noRot="1" noChangeAspect="1" noChangeArrowheads="1" noTextEdit="1"/>
          </p:cNvSpPr>
          <p:nvPr>
            <p:ph type="sldImg"/>
          </p:nvPr>
        </p:nvSpPr>
        <p:spPr>
          <a:xfrm>
            <a:off x="1222375" y="714375"/>
            <a:ext cx="4706938" cy="3530600"/>
          </a:xfrm>
          <a:ln/>
        </p:spPr>
      </p:sp>
      <p:sp>
        <p:nvSpPr>
          <p:cNvPr id="1125379" name="Rectangle 3"/>
          <p:cNvSpPr>
            <a:spLocks noGrp="1" noChangeArrowheads="1"/>
          </p:cNvSpPr>
          <p:nvPr>
            <p:ph type="body" idx="1"/>
          </p:nvPr>
        </p:nvSpPr>
        <p:spPr>
          <a:xfrm>
            <a:off x="954088" y="4486275"/>
            <a:ext cx="5241925" cy="4252913"/>
          </a:xfrm>
        </p:spPr>
        <p:txBody>
          <a:bodyPr/>
          <a:lstStyle/>
          <a:p>
            <a:pPr defTabSz="949325"/>
            <a:r>
              <a:rPr lang="en-US" altLang="en-US" dirty="0"/>
              <a:t>This simple diagram shows the relationship between three classes (aggregation, indicated by the diamond, meaning that an object of type "</a:t>
            </a:r>
            <a:r>
              <a:rPr lang="en-US" altLang="en-US" dirty="0" err="1"/>
              <a:t>Mean&amp;SD</a:t>
            </a:r>
            <a:r>
              <a:rPr lang="en-US" altLang="en-US" dirty="0"/>
              <a:t>" has a components of type "</a:t>
            </a:r>
            <a:r>
              <a:rPr lang="en-US" altLang="en-US" dirty="0" err="1"/>
              <a:t>DataFile</a:t>
            </a:r>
            <a:r>
              <a:rPr lang="en-US" altLang="en-US" dirty="0"/>
              <a:t>" and another of type "List"). The names of methods are provided for each class. Attributes could be named in the middle part of the class box. Other association types and inheritance relationships as well as constraints on these relationships can be included in class diagrams.</a:t>
            </a:r>
          </a:p>
        </p:txBody>
      </p:sp>
    </p:spTree>
    <p:extLst>
      <p:ext uri="{BB962C8B-B14F-4D97-AF65-F5344CB8AC3E}">
        <p14:creationId xmlns:p14="http://schemas.microsoft.com/office/powerpoint/2010/main" val="25275640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30400" y="598488"/>
            <a:ext cx="2782888" cy="2087562"/>
          </a:xfrm>
        </p:spPr>
      </p:sp>
      <p:sp>
        <p:nvSpPr>
          <p:cNvPr id="3" name="Notes Placeholder 2"/>
          <p:cNvSpPr>
            <a:spLocks noGrp="1"/>
          </p:cNvSpPr>
          <p:nvPr>
            <p:ph type="body" idx="1"/>
          </p:nvPr>
        </p:nvSpPr>
        <p:spPr/>
        <p:txBody>
          <a:bodyPr/>
          <a:lstStyle/>
          <a:p>
            <a:r>
              <a:rPr lang="en-US" baseline="0" dirty="0"/>
              <a:t>Exception handling? </a:t>
            </a:r>
          </a:p>
          <a:p>
            <a:r>
              <a:rPr lang="en-US" baseline="0" dirty="0"/>
              <a:t>From a black box point of view, need to be clear,</a:t>
            </a:r>
          </a:p>
          <a:p>
            <a:r>
              <a:rPr lang="en-US" baseline="0" dirty="0"/>
              <a:t>How will it handle exceptions</a:t>
            </a:r>
          </a:p>
          <a:p>
            <a:endParaRPr lang="en-US" baseline="0" dirty="0"/>
          </a:p>
          <a:p>
            <a:r>
              <a:rPr lang="en-US" baseline="0" dirty="0"/>
              <a:t>Walk through exception cases</a:t>
            </a:r>
          </a:p>
          <a:p>
            <a:endParaRPr lang="en-US" baseline="0" dirty="0"/>
          </a:p>
          <a:p>
            <a:r>
              <a:rPr lang="en-US" baseline="0" dirty="0"/>
              <a:t>In Functional spec? is it valid? If not valid? </a:t>
            </a:r>
          </a:p>
        </p:txBody>
      </p:sp>
    </p:spTree>
    <p:extLst>
      <p:ext uri="{BB962C8B-B14F-4D97-AF65-F5344CB8AC3E}">
        <p14:creationId xmlns:p14="http://schemas.microsoft.com/office/powerpoint/2010/main" val="36158873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30400" y="598488"/>
            <a:ext cx="2782888" cy="2087562"/>
          </a:xfrm>
        </p:spPr>
      </p:sp>
      <p:sp>
        <p:nvSpPr>
          <p:cNvPr id="3" name="Notes Placeholder 2"/>
          <p:cNvSpPr>
            <a:spLocks noGrp="1"/>
          </p:cNvSpPr>
          <p:nvPr>
            <p:ph type="body" idx="1"/>
          </p:nvPr>
        </p:nvSpPr>
        <p:spPr/>
        <p:txBody>
          <a:bodyPr/>
          <a:lstStyle/>
          <a:p>
            <a:r>
              <a:rPr lang="en-US" sz="1400" b="0" i="0" u="none" strike="noStrike" kern="1200" baseline="0" dirty="0">
                <a:solidFill>
                  <a:schemeClr val="tx1"/>
                </a:solidFill>
                <a:latin typeface="Arial" charset="0"/>
                <a:ea typeface="+mn-ea"/>
                <a:cs typeface="Arial" charset="0"/>
              </a:rPr>
              <a:t>From SAP, page 1.6:</a:t>
            </a:r>
          </a:p>
          <a:p>
            <a:r>
              <a:rPr lang="en-US" sz="1400" b="0" i="0" u="none" strike="noStrike" kern="1200" baseline="0" dirty="0">
                <a:solidFill>
                  <a:schemeClr val="tx1"/>
                </a:solidFill>
                <a:latin typeface="Arial" charset="0"/>
                <a:ea typeface="+mn-ea"/>
                <a:cs typeface="Arial" charset="0"/>
              </a:rPr>
              <a:t>Although there is not necessarily a precise relationship between the number of</a:t>
            </a:r>
          </a:p>
          <a:p>
            <a:r>
              <a:rPr lang="en-US" sz="1400" b="0" i="0" u="none" strike="noStrike" kern="1200" baseline="0" dirty="0">
                <a:solidFill>
                  <a:schemeClr val="tx1"/>
                </a:solidFill>
                <a:latin typeface="Arial" charset="0"/>
                <a:ea typeface="+mn-ea"/>
                <a:cs typeface="Arial" charset="0"/>
              </a:rPr>
              <a:t>modules affected by a set of changes and the cost of implementing those changes,</a:t>
            </a:r>
          </a:p>
          <a:p>
            <a:r>
              <a:rPr lang="en-US" sz="1400" b="0" i="0" u="none" strike="noStrike" kern="1200" baseline="0" dirty="0">
                <a:solidFill>
                  <a:schemeClr val="tx1"/>
                </a:solidFill>
                <a:latin typeface="Arial" charset="0"/>
                <a:ea typeface="+mn-ea"/>
                <a:cs typeface="Arial" charset="0"/>
              </a:rPr>
              <a:t>restricting modifications to a small set of modules will generally reduce the cost.</a:t>
            </a:r>
          </a:p>
          <a:p>
            <a:r>
              <a:rPr lang="en-US" sz="1400" b="0" i="0" u="none" strike="noStrike" kern="1200" baseline="0" dirty="0">
                <a:solidFill>
                  <a:schemeClr val="tx1"/>
                </a:solidFill>
                <a:latin typeface="Arial" charset="0"/>
                <a:ea typeface="+mn-ea"/>
                <a:cs typeface="Arial" charset="0"/>
              </a:rPr>
              <a:t>The goal of tactics in this set is to assign responsibilities to modules during</a:t>
            </a:r>
          </a:p>
          <a:p>
            <a:r>
              <a:rPr lang="en-US" sz="1400" b="0" i="0" u="none" strike="noStrike" kern="1200" baseline="0" dirty="0">
                <a:solidFill>
                  <a:schemeClr val="tx1"/>
                </a:solidFill>
                <a:latin typeface="Arial" charset="0"/>
                <a:ea typeface="+mn-ea"/>
                <a:cs typeface="Arial" charset="0"/>
              </a:rPr>
              <a:t>design such that anticipated changes will be limited in scope. We identify five</a:t>
            </a:r>
          </a:p>
          <a:p>
            <a:r>
              <a:rPr lang="en-US" sz="1400" b="0" i="0" u="none" strike="noStrike" kern="1200" baseline="0" dirty="0">
                <a:solidFill>
                  <a:schemeClr val="tx1"/>
                </a:solidFill>
                <a:latin typeface="Arial" charset="0"/>
                <a:ea typeface="+mn-ea"/>
                <a:cs typeface="Arial" charset="0"/>
              </a:rPr>
              <a:t>such tactics.</a:t>
            </a:r>
          </a:p>
          <a:p>
            <a:endParaRPr lang="en-US" sz="1400" b="0" i="0" u="none" strike="noStrike" kern="1200" baseline="0" dirty="0">
              <a:solidFill>
                <a:schemeClr val="tx1"/>
              </a:solidFill>
              <a:effectLst/>
              <a:latin typeface="Arial" charset="0"/>
              <a:ea typeface="+mn-ea"/>
              <a:cs typeface="Arial" charset="0"/>
            </a:endParaRPr>
          </a:p>
          <a:p>
            <a:r>
              <a:rPr lang="en-US" sz="1400" b="0" i="0" u="none" strike="noStrike" kern="1200" baseline="0" dirty="0">
                <a:solidFill>
                  <a:schemeClr val="tx1"/>
                </a:solidFill>
                <a:latin typeface="Arial" charset="0"/>
                <a:ea typeface="+mn-ea"/>
                <a:cs typeface="Arial" charset="0"/>
              </a:rPr>
              <a:t>Maintain semantic coherence. Semantic coherence refers to the relationships</a:t>
            </a:r>
          </a:p>
          <a:p>
            <a:r>
              <a:rPr lang="en-US" sz="1400" b="0" i="0" u="none" strike="noStrike" kern="1200" baseline="0" dirty="0">
                <a:solidFill>
                  <a:schemeClr val="tx1"/>
                </a:solidFill>
                <a:latin typeface="Arial" charset="0"/>
                <a:ea typeface="+mn-ea"/>
                <a:cs typeface="Arial" charset="0"/>
              </a:rPr>
              <a:t>among responsibilities in a module. The goal is to ensure that all of</a:t>
            </a:r>
          </a:p>
          <a:p>
            <a:r>
              <a:rPr lang="en-US" sz="1400" b="0" i="0" u="none" strike="noStrike" kern="1200" baseline="0" dirty="0">
                <a:solidFill>
                  <a:schemeClr val="tx1"/>
                </a:solidFill>
                <a:latin typeface="Arial" charset="0"/>
                <a:ea typeface="+mn-ea"/>
                <a:cs typeface="Arial" charset="0"/>
              </a:rPr>
              <a:t>these responsibilities work together without excessive reliance on other</a:t>
            </a:r>
          </a:p>
          <a:p>
            <a:r>
              <a:rPr lang="en-US" sz="1400" b="0" i="0" u="none" strike="noStrike" kern="1200" baseline="0" dirty="0">
                <a:solidFill>
                  <a:schemeClr val="tx1"/>
                </a:solidFill>
                <a:latin typeface="Arial" charset="0"/>
                <a:ea typeface="+mn-ea"/>
                <a:cs typeface="Arial" charset="0"/>
              </a:rPr>
              <a:t>modules. Achievement of this goal comes from choosing responsibilities</a:t>
            </a:r>
          </a:p>
          <a:p>
            <a:r>
              <a:rPr lang="en-US" sz="1400" b="0" i="0" u="none" strike="noStrike" kern="1200" baseline="0" dirty="0">
                <a:solidFill>
                  <a:schemeClr val="tx1"/>
                </a:solidFill>
                <a:latin typeface="Arial" charset="0"/>
                <a:ea typeface="+mn-ea"/>
                <a:cs typeface="Arial" charset="0"/>
              </a:rPr>
              <a:t>that have semantic coherence. Coupling and cohesion metrics are an attempt</a:t>
            </a:r>
          </a:p>
          <a:p>
            <a:r>
              <a:rPr lang="en-US" sz="1400" b="0" i="0" u="none" strike="noStrike" kern="1200" baseline="0" dirty="0">
                <a:solidFill>
                  <a:schemeClr val="tx1"/>
                </a:solidFill>
                <a:latin typeface="Arial" charset="0"/>
                <a:ea typeface="+mn-ea"/>
                <a:cs typeface="Arial" charset="0"/>
              </a:rPr>
              <a:t>to measure semantic coherence, but they are missing the context of a change.</a:t>
            </a:r>
          </a:p>
          <a:p>
            <a:r>
              <a:rPr lang="en-US" sz="1400" b="0" i="0" u="none" strike="noStrike" kern="1200" baseline="0" dirty="0">
                <a:solidFill>
                  <a:schemeClr val="tx1"/>
                </a:solidFill>
                <a:latin typeface="Arial" charset="0"/>
                <a:ea typeface="+mn-ea"/>
                <a:cs typeface="Arial" charset="0"/>
              </a:rPr>
              <a:t>Instead, semantic coherence should be measured against a set of anticipated</a:t>
            </a:r>
          </a:p>
          <a:p>
            <a:r>
              <a:rPr lang="en-US" sz="1400" b="0" i="0" u="none" strike="noStrike" kern="1200" baseline="0" dirty="0">
                <a:solidFill>
                  <a:schemeClr val="tx1"/>
                </a:solidFill>
                <a:latin typeface="Arial" charset="0"/>
                <a:ea typeface="+mn-ea"/>
                <a:cs typeface="Arial" charset="0"/>
              </a:rPr>
              <a:t>changes. </a:t>
            </a:r>
          </a:p>
          <a:p>
            <a:r>
              <a:rPr lang="en-US" sz="1400" b="0" i="0" u="none" strike="noStrike" kern="1200" baseline="0" dirty="0">
                <a:solidFill>
                  <a:schemeClr val="tx1"/>
                </a:solidFill>
                <a:latin typeface="Arial" charset="0"/>
                <a:ea typeface="+mn-ea"/>
                <a:cs typeface="Arial" charset="0"/>
              </a:rPr>
              <a:t>One </a:t>
            </a:r>
            <a:r>
              <a:rPr lang="en-US" sz="1400" b="0" i="0" u="none" strike="noStrike" kern="1200" baseline="0" dirty="0" err="1">
                <a:solidFill>
                  <a:schemeClr val="tx1"/>
                </a:solidFill>
                <a:latin typeface="Arial" charset="0"/>
                <a:ea typeface="+mn-ea"/>
                <a:cs typeface="Arial" charset="0"/>
              </a:rPr>
              <a:t>subtactic</a:t>
            </a:r>
            <a:r>
              <a:rPr lang="en-US" sz="1400" b="0" i="0" u="none" strike="noStrike" kern="1200" baseline="0" dirty="0">
                <a:solidFill>
                  <a:schemeClr val="tx1"/>
                </a:solidFill>
                <a:latin typeface="Arial" charset="0"/>
                <a:ea typeface="+mn-ea"/>
                <a:cs typeface="Arial" charset="0"/>
              </a:rPr>
              <a:t> is to </a:t>
            </a:r>
            <a:r>
              <a:rPr lang="en-US" sz="1400" b="1" i="0" u="none" strike="noStrike" kern="1200" baseline="0" dirty="0">
                <a:solidFill>
                  <a:schemeClr val="tx1"/>
                </a:solidFill>
                <a:latin typeface="Arial" charset="0"/>
                <a:ea typeface="+mn-ea"/>
                <a:cs typeface="Arial" charset="0"/>
              </a:rPr>
              <a:t>abstract common services</a:t>
            </a:r>
            <a:r>
              <a:rPr lang="en-US" sz="1400" b="0" i="0" u="none" strike="noStrike" kern="1200" baseline="0" dirty="0">
                <a:solidFill>
                  <a:schemeClr val="tx1"/>
                </a:solidFill>
                <a:latin typeface="Arial" charset="0"/>
                <a:ea typeface="+mn-ea"/>
                <a:cs typeface="Arial" charset="0"/>
              </a:rPr>
              <a:t>. </a:t>
            </a:r>
          </a:p>
          <a:p>
            <a:r>
              <a:rPr lang="en-US" sz="1400" b="0" i="0" u="none" strike="noStrike" kern="1200" baseline="0" dirty="0">
                <a:solidFill>
                  <a:schemeClr val="tx1"/>
                </a:solidFill>
                <a:latin typeface="Arial" charset="0"/>
                <a:ea typeface="+mn-ea"/>
                <a:cs typeface="Arial" charset="0"/>
              </a:rPr>
              <a:t>Providing common services through specialized modules is usually viewed as supporting re-use.</a:t>
            </a:r>
          </a:p>
          <a:p>
            <a:r>
              <a:rPr lang="en-US" sz="1400" b="0" i="0" u="none" strike="noStrike" kern="1200" baseline="0" dirty="0">
                <a:solidFill>
                  <a:schemeClr val="tx1"/>
                </a:solidFill>
                <a:latin typeface="Arial" charset="0"/>
                <a:ea typeface="+mn-ea"/>
                <a:cs typeface="Arial" charset="0"/>
              </a:rPr>
              <a:t>This is correct, but abstracting common services also supports modifiability.</a:t>
            </a:r>
          </a:p>
          <a:p>
            <a:r>
              <a:rPr lang="en-US" sz="1400" b="0" i="0" u="none" strike="noStrike" kern="1200" baseline="0" dirty="0">
                <a:solidFill>
                  <a:schemeClr val="tx1"/>
                </a:solidFill>
                <a:latin typeface="Arial" charset="0"/>
                <a:ea typeface="+mn-ea"/>
                <a:cs typeface="Arial" charset="0"/>
              </a:rPr>
              <a:t>If common services have been abstracted, modifications to them will need to</a:t>
            </a:r>
          </a:p>
          <a:p>
            <a:r>
              <a:rPr lang="en-US" sz="1400" b="0" i="0" u="none" strike="noStrike" kern="1200" baseline="0" dirty="0">
                <a:solidFill>
                  <a:schemeClr val="tx1"/>
                </a:solidFill>
                <a:latin typeface="Arial" charset="0"/>
                <a:ea typeface="+mn-ea"/>
                <a:cs typeface="Arial" charset="0"/>
              </a:rPr>
              <a:t>be made only once rather than in each module where the services are used.</a:t>
            </a:r>
          </a:p>
          <a:p>
            <a:r>
              <a:rPr lang="en-US" sz="1400" b="0" i="0" u="none" strike="noStrike" kern="1200" baseline="0" dirty="0">
                <a:solidFill>
                  <a:schemeClr val="tx1"/>
                </a:solidFill>
                <a:latin typeface="Arial" charset="0"/>
                <a:ea typeface="+mn-ea"/>
                <a:cs typeface="Arial" charset="0"/>
              </a:rPr>
              <a:t>Furthermore, modification to the modules using those services will not impact</a:t>
            </a:r>
          </a:p>
          <a:p>
            <a:r>
              <a:rPr lang="en-US" sz="1400" b="0" i="0" u="none" strike="noStrike" kern="1200" baseline="0" dirty="0">
                <a:solidFill>
                  <a:schemeClr val="tx1"/>
                </a:solidFill>
                <a:latin typeface="Arial" charset="0"/>
                <a:ea typeface="+mn-ea"/>
                <a:cs typeface="Arial" charset="0"/>
              </a:rPr>
              <a:t>other users. This tactic, then, supports not only localizing modifications but</a:t>
            </a:r>
          </a:p>
          <a:p>
            <a:r>
              <a:rPr lang="en-US" sz="1400" b="0" i="0" u="none" strike="noStrike" kern="1200" baseline="0" dirty="0">
                <a:solidFill>
                  <a:schemeClr val="tx1"/>
                </a:solidFill>
                <a:latin typeface="Arial" charset="0"/>
                <a:ea typeface="+mn-ea"/>
                <a:cs typeface="Arial" charset="0"/>
              </a:rPr>
              <a:t>also the prevention of ripple effects. Examples of abstracting common services</a:t>
            </a:r>
          </a:p>
          <a:p>
            <a:r>
              <a:rPr lang="en-US" sz="1400" b="0" i="0" u="none" strike="noStrike" kern="1200" baseline="0" dirty="0">
                <a:solidFill>
                  <a:schemeClr val="tx1"/>
                </a:solidFill>
                <a:latin typeface="Arial" charset="0"/>
                <a:ea typeface="+mn-ea"/>
                <a:cs typeface="Arial" charset="0"/>
              </a:rPr>
              <a:t>are the use of application frameworks and the use of other middleware software .</a:t>
            </a:r>
          </a:p>
          <a:p>
            <a:endParaRPr lang="en-US" sz="1400" b="0" i="0" u="none" strike="noStrike" kern="1200" baseline="0" dirty="0">
              <a:solidFill>
                <a:schemeClr val="tx1"/>
              </a:solidFill>
              <a:effectLst/>
              <a:latin typeface="Arial" charset="0"/>
              <a:ea typeface="+mn-ea"/>
              <a:cs typeface="Arial" charset="0"/>
            </a:endParaRPr>
          </a:p>
          <a:p>
            <a:r>
              <a:rPr lang="en-US" sz="1400" b="1" i="0" u="none" strike="noStrike" kern="1200" baseline="0" dirty="0">
                <a:solidFill>
                  <a:schemeClr val="tx1"/>
                </a:solidFill>
                <a:latin typeface="Arial" charset="0"/>
                <a:ea typeface="+mn-ea"/>
                <a:cs typeface="Arial" charset="0"/>
              </a:rPr>
              <a:t>Anticipate expected changes. </a:t>
            </a:r>
            <a:r>
              <a:rPr lang="en-US" sz="1400" b="0" i="0" u="none" strike="noStrike" kern="1200" baseline="0" dirty="0">
                <a:solidFill>
                  <a:schemeClr val="tx1"/>
                </a:solidFill>
                <a:latin typeface="Arial" charset="0"/>
                <a:ea typeface="+mn-ea"/>
                <a:cs typeface="Arial" charset="0"/>
              </a:rPr>
              <a:t>Considering the set of envisioned changes</a:t>
            </a:r>
          </a:p>
          <a:p>
            <a:r>
              <a:rPr lang="en-US" sz="1400" b="0" i="0" u="none" strike="noStrike" kern="1200" baseline="0" dirty="0">
                <a:solidFill>
                  <a:schemeClr val="tx1"/>
                </a:solidFill>
                <a:latin typeface="Arial" charset="0"/>
                <a:ea typeface="+mn-ea"/>
                <a:cs typeface="Arial" charset="0"/>
              </a:rPr>
              <a:t>provides a way to evaluate a particular assignment of responsibilities. The</a:t>
            </a:r>
          </a:p>
          <a:p>
            <a:r>
              <a:rPr lang="en-US" sz="1400" b="0" i="0" u="none" strike="noStrike" kern="1200" baseline="0" dirty="0">
                <a:solidFill>
                  <a:schemeClr val="tx1"/>
                </a:solidFill>
                <a:latin typeface="Arial" charset="0"/>
                <a:ea typeface="+mn-ea"/>
                <a:cs typeface="Arial" charset="0"/>
              </a:rPr>
              <a:t>basic question is "For each change, does the proposed decomposition limit</a:t>
            </a:r>
          </a:p>
          <a:p>
            <a:r>
              <a:rPr lang="en-US" sz="1400" b="0" i="0" u="none" strike="noStrike" kern="1200" baseline="0" dirty="0">
                <a:solidFill>
                  <a:schemeClr val="tx1"/>
                </a:solidFill>
                <a:latin typeface="Arial" charset="0"/>
                <a:ea typeface="+mn-ea"/>
                <a:cs typeface="Arial" charset="0"/>
              </a:rPr>
              <a:t>the set of modules that need to be modified to accomplish it?" An associated</a:t>
            </a:r>
          </a:p>
          <a:p>
            <a:r>
              <a:rPr lang="en-US" sz="1400" b="0" i="0" u="none" strike="noStrike" kern="1200" baseline="0" dirty="0">
                <a:solidFill>
                  <a:schemeClr val="tx1"/>
                </a:solidFill>
                <a:latin typeface="Arial" charset="0"/>
                <a:ea typeface="+mn-ea"/>
                <a:cs typeface="Arial" charset="0"/>
              </a:rPr>
              <a:t>question is "Do fundamentally different changes affect the same modules?"</a:t>
            </a:r>
          </a:p>
          <a:p>
            <a:r>
              <a:rPr lang="en-US" sz="1400" b="0" i="0" u="none" strike="noStrike" kern="1200" baseline="0" dirty="0">
                <a:solidFill>
                  <a:schemeClr val="tx1"/>
                </a:solidFill>
                <a:latin typeface="Arial" charset="0"/>
                <a:ea typeface="+mn-ea"/>
                <a:cs typeface="Arial" charset="0"/>
              </a:rPr>
              <a:t>How is this different from semantic coherence? Assigning responsibilities</a:t>
            </a:r>
          </a:p>
          <a:p>
            <a:r>
              <a:rPr lang="en-US" sz="1400" b="0" i="0" u="none" strike="noStrike" kern="1200" baseline="0" dirty="0">
                <a:solidFill>
                  <a:schemeClr val="tx1"/>
                </a:solidFill>
                <a:latin typeface="Arial" charset="0"/>
                <a:ea typeface="+mn-ea"/>
                <a:cs typeface="Arial" charset="0"/>
              </a:rPr>
              <a:t>based on semantic coherence assumes that expected changes will be semantically</a:t>
            </a:r>
          </a:p>
          <a:p>
            <a:r>
              <a:rPr lang="en-US" sz="1400" b="0" i="0" u="none" strike="noStrike" kern="1200" baseline="0" dirty="0">
                <a:solidFill>
                  <a:schemeClr val="tx1"/>
                </a:solidFill>
                <a:latin typeface="Arial" charset="0"/>
                <a:ea typeface="+mn-ea"/>
                <a:cs typeface="Arial" charset="0"/>
              </a:rPr>
              <a:t>coherent. The tactic of anticipating expected changes does not concern</a:t>
            </a:r>
          </a:p>
          <a:p>
            <a:r>
              <a:rPr lang="en-US" sz="1400" b="0" i="0" u="none" strike="noStrike" kern="1200" baseline="0" dirty="0">
                <a:solidFill>
                  <a:schemeClr val="tx1"/>
                </a:solidFill>
                <a:latin typeface="Arial" charset="0"/>
                <a:ea typeface="+mn-ea"/>
                <a:cs typeface="Arial" charset="0"/>
              </a:rPr>
              <a:t>itself with the coherence of a module's responsibilities but rather with</a:t>
            </a:r>
          </a:p>
          <a:p>
            <a:r>
              <a:rPr lang="en-US" sz="1400" b="0" i="0" u="none" strike="noStrike" kern="1200" baseline="0" dirty="0">
                <a:solidFill>
                  <a:schemeClr val="tx1"/>
                </a:solidFill>
                <a:latin typeface="Arial" charset="0"/>
                <a:ea typeface="+mn-ea"/>
                <a:cs typeface="Arial" charset="0"/>
              </a:rPr>
              <a:t>minimizing the effects of the changes. In reality this tactic is difficult to use</a:t>
            </a:r>
          </a:p>
          <a:p>
            <a:r>
              <a:rPr lang="en-US" sz="1400" b="0" i="0" u="none" strike="noStrike" kern="1200" baseline="0" dirty="0">
                <a:solidFill>
                  <a:schemeClr val="tx1"/>
                </a:solidFill>
                <a:latin typeface="Arial" charset="0"/>
                <a:ea typeface="+mn-ea"/>
                <a:cs typeface="Arial" charset="0"/>
              </a:rPr>
              <a:t>by itself since it is not possible to anticipate all changes. For that reason, it is</a:t>
            </a:r>
          </a:p>
          <a:p>
            <a:r>
              <a:rPr lang="en-US" sz="1400" b="0" i="0" u="none" strike="noStrike" kern="1200" baseline="0" dirty="0">
                <a:solidFill>
                  <a:schemeClr val="tx1"/>
                </a:solidFill>
                <a:latin typeface="Arial" charset="0"/>
                <a:ea typeface="+mn-ea"/>
                <a:cs typeface="Arial" charset="0"/>
              </a:rPr>
              <a:t>usually used in conjunction with semantic coherence.</a:t>
            </a:r>
          </a:p>
          <a:p>
            <a:r>
              <a:rPr lang="en-US" sz="1400" b="0" i="0" u="none" strike="noStrike" kern="1200" baseline="0" dirty="0">
                <a:solidFill>
                  <a:schemeClr val="tx1"/>
                </a:solidFill>
                <a:latin typeface="Arial" charset="0"/>
                <a:ea typeface="+mn-ea"/>
                <a:cs typeface="Arial" charset="0"/>
              </a:rPr>
              <a:t>• </a:t>
            </a:r>
            <a:r>
              <a:rPr lang="en-US" sz="1400" b="1" i="0" u="none" strike="noStrike" kern="1200" baseline="0" dirty="0">
                <a:solidFill>
                  <a:schemeClr val="tx1"/>
                </a:solidFill>
                <a:latin typeface="Arial" charset="0"/>
                <a:ea typeface="+mn-ea"/>
                <a:cs typeface="Arial" charset="0"/>
              </a:rPr>
              <a:t>Generalize the module</a:t>
            </a:r>
            <a:r>
              <a:rPr lang="en-US" sz="1400" b="0" i="0" u="none" strike="noStrike" kern="1200" baseline="0" dirty="0">
                <a:solidFill>
                  <a:schemeClr val="tx1"/>
                </a:solidFill>
                <a:latin typeface="Arial" charset="0"/>
                <a:ea typeface="+mn-ea"/>
                <a:cs typeface="Arial" charset="0"/>
              </a:rPr>
              <a:t>. Making a module more general allows it to compute a</a:t>
            </a:r>
          </a:p>
          <a:p>
            <a:r>
              <a:rPr lang="en-US" sz="1400" b="0" i="0" u="none" strike="noStrike" kern="1200" baseline="0" dirty="0">
                <a:solidFill>
                  <a:schemeClr val="tx1"/>
                </a:solidFill>
                <a:latin typeface="Arial" charset="0"/>
                <a:ea typeface="+mn-ea"/>
                <a:cs typeface="Arial" charset="0"/>
              </a:rPr>
              <a:t>broader range of functions based on input. The input can be thought of as</a:t>
            </a:r>
          </a:p>
          <a:p>
            <a:r>
              <a:rPr lang="en-US" sz="1400" b="0" i="0" u="none" strike="noStrike" kern="1200" baseline="0" dirty="0">
                <a:solidFill>
                  <a:schemeClr val="tx1"/>
                </a:solidFill>
                <a:latin typeface="Arial" charset="0"/>
                <a:ea typeface="+mn-ea"/>
                <a:cs typeface="Arial" charset="0"/>
              </a:rPr>
              <a:t>defining a language for the module, which can be as simple as making constants</a:t>
            </a:r>
          </a:p>
          <a:p>
            <a:r>
              <a:rPr lang="en-US" sz="1400" b="0" i="0" u="none" strike="noStrike" kern="1200" baseline="0" dirty="0">
                <a:solidFill>
                  <a:schemeClr val="tx1"/>
                </a:solidFill>
                <a:latin typeface="Arial" charset="0"/>
                <a:ea typeface="+mn-ea"/>
                <a:cs typeface="Arial" charset="0"/>
              </a:rPr>
              <a:t>input parameters or as complicated as implementing the module as an interpreter</a:t>
            </a:r>
          </a:p>
          <a:p>
            <a:r>
              <a:rPr lang="en-US" sz="1400" b="0" i="0" u="none" strike="noStrike" kern="1200" baseline="0" dirty="0">
                <a:solidFill>
                  <a:schemeClr val="tx1"/>
                </a:solidFill>
                <a:latin typeface="Arial" charset="0"/>
                <a:ea typeface="+mn-ea"/>
                <a:cs typeface="Arial" charset="0"/>
              </a:rPr>
              <a:t>and making the input parameters be a program in the interpreter's language.</a:t>
            </a:r>
          </a:p>
          <a:p>
            <a:r>
              <a:rPr lang="en-US" sz="1400" b="0" i="0" u="none" strike="noStrike" kern="1200" baseline="0" dirty="0">
                <a:solidFill>
                  <a:schemeClr val="tx1"/>
                </a:solidFill>
                <a:latin typeface="Arial" charset="0"/>
                <a:ea typeface="+mn-ea"/>
                <a:cs typeface="Arial" charset="0"/>
              </a:rPr>
              <a:t>The more general a module, the more likely that requested changes can</a:t>
            </a:r>
          </a:p>
          <a:p>
            <a:r>
              <a:rPr lang="en-US" sz="1400" b="0" i="0" u="none" strike="noStrike" kern="1200" baseline="0" dirty="0">
                <a:solidFill>
                  <a:schemeClr val="tx1"/>
                </a:solidFill>
                <a:latin typeface="Arial" charset="0"/>
                <a:ea typeface="+mn-ea"/>
                <a:cs typeface="Arial" charset="0"/>
              </a:rPr>
              <a:t>be made by adjusting the input language rather than by modifying the module.</a:t>
            </a:r>
          </a:p>
          <a:p>
            <a:r>
              <a:rPr lang="en-US" sz="1400" b="0" i="0" u="none" strike="noStrike" kern="1200" baseline="0" dirty="0">
                <a:solidFill>
                  <a:schemeClr val="tx1"/>
                </a:solidFill>
                <a:latin typeface="Arial" charset="0"/>
                <a:ea typeface="+mn-ea"/>
                <a:cs typeface="Arial" charset="0"/>
              </a:rPr>
              <a:t>• </a:t>
            </a:r>
            <a:r>
              <a:rPr lang="en-US" sz="1400" b="1" i="0" u="none" strike="noStrike" kern="1200" baseline="0" dirty="0">
                <a:solidFill>
                  <a:schemeClr val="tx1"/>
                </a:solidFill>
                <a:latin typeface="Arial" charset="0"/>
                <a:ea typeface="+mn-ea"/>
                <a:cs typeface="Arial" charset="0"/>
              </a:rPr>
              <a:t>Limit possible options</a:t>
            </a:r>
            <a:r>
              <a:rPr lang="en-US" sz="1400" b="0" i="0" u="none" strike="noStrike" kern="1200" baseline="0" dirty="0">
                <a:solidFill>
                  <a:schemeClr val="tx1"/>
                </a:solidFill>
                <a:latin typeface="Arial" charset="0"/>
                <a:ea typeface="+mn-ea"/>
                <a:cs typeface="Arial" charset="0"/>
              </a:rPr>
              <a:t>. Modifications, especially within a product line (see</a:t>
            </a:r>
          </a:p>
          <a:p>
            <a:r>
              <a:rPr lang="en-US" sz="1400" b="0" i="0" u="none" strike="noStrike" kern="1200" baseline="0" dirty="0">
                <a:solidFill>
                  <a:schemeClr val="tx1"/>
                </a:solidFill>
                <a:latin typeface="Arial" charset="0"/>
                <a:ea typeface="+mn-ea"/>
                <a:cs typeface="Arial" charset="0"/>
              </a:rPr>
              <a:t>Chapter 14), may be far ranging and hence affect many modules. Restricting</a:t>
            </a:r>
          </a:p>
          <a:p>
            <a:r>
              <a:rPr lang="en-US" sz="1400" b="0" i="0" u="none" strike="noStrike" kern="1200" baseline="0" dirty="0">
                <a:solidFill>
                  <a:schemeClr val="tx1"/>
                </a:solidFill>
                <a:latin typeface="Arial" charset="0"/>
                <a:ea typeface="+mn-ea"/>
                <a:cs typeface="Arial" charset="0"/>
              </a:rPr>
              <a:t>the possible options will reduce the effect of these modifications. For example,</a:t>
            </a:r>
          </a:p>
          <a:p>
            <a:r>
              <a:rPr lang="en-US" sz="1400" b="0" i="0" u="none" strike="noStrike" kern="1200" baseline="0" dirty="0">
                <a:solidFill>
                  <a:schemeClr val="tx1"/>
                </a:solidFill>
                <a:latin typeface="Arial" charset="0"/>
                <a:ea typeface="+mn-ea"/>
                <a:cs typeface="Arial" charset="0"/>
              </a:rPr>
              <a:t>a variation point in a product line may be allowing for a change of processor.</a:t>
            </a:r>
          </a:p>
          <a:p>
            <a:r>
              <a:rPr lang="en-US" sz="1400" b="0" i="0" u="none" strike="noStrike" kern="1200" baseline="0" dirty="0">
                <a:solidFill>
                  <a:schemeClr val="tx1"/>
                </a:solidFill>
                <a:latin typeface="Arial" charset="0"/>
                <a:ea typeface="+mn-ea"/>
                <a:cs typeface="Arial" charset="0"/>
              </a:rPr>
              <a:t>Restricting processor changes to members of the same family limits</a:t>
            </a:r>
          </a:p>
          <a:p>
            <a:r>
              <a:rPr lang="en-US" sz="1400" b="0" i="0" u="none" strike="noStrike" kern="1200" baseline="0" dirty="0">
                <a:solidFill>
                  <a:schemeClr val="tx1"/>
                </a:solidFill>
                <a:latin typeface="Arial" charset="0"/>
                <a:ea typeface="+mn-ea"/>
                <a:cs typeface="Arial" charset="0"/>
              </a:rPr>
              <a:t>the possible options.</a:t>
            </a:r>
            <a:endParaRPr lang="en-US" sz="1400" b="0" i="0" kern="1200" baseline="0" dirty="0">
              <a:solidFill>
                <a:schemeClr val="tx1"/>
              </a:solidFill>
              <a:effectLst/>
              <a:latin typeface="Arial" charset="0"/>
              <a:ea typeface="+mn-ea"/>
              <a:cs typeface="Arial" charset="0"/>
            </a:endParaRPr>
          </a:p>
          <a:p>
            <a:endParaRPr lang="en-US" sz="1400" b="0" i="0" kern="1200" dirty="0">
              <a:solidFill>
                <a:schemeClr val="tx1"/>
              </a:solidFill>
              <a:effectLst/>
              <a:latin typeface="Arial" charset="0"/>
              <a:ea typeface="+mn-ea"/>
              <a:cs typeface="Arial" charset="0"/>
            </a:endParaRPr>
          </a:p>
          <a:p>
            <a:r>
              <a:rPr lang="en-US" sz="1400" b="0" i="0" kern="1200" dirty="0">
                <a:solidFill>
                  <a:schemeClr val="tx1"/>
                </a:solidFill>
                <a:effectLst/>
                <a:latin typeface="Arial" charset="0"/>
                <a:ea typeface="+mn-ea"/>
                <a:cs typeface="Arial" charset="0"/>
              </a:rPr>
              <a:t>Cohesion is increased if</a:t>
            </a:r>
          </a:p>
          <a:p>
            <a:pPr marL="285750" indent="-285750">
              <a:buFont typeface="Arial" panose="020B0604020202020204" pitchFamily="34" charset="0"/>
              <a:buChar char="•"/>
            </a:pPr>
            <a:r>
              <a:rPr lang="en-US" sz="1400" b="0" i="0" kern="1200" dirty="0">
                <a:solidFill>
                  <a:schemeClr val="tx1"/>
                </a:solidFill>
                <a:effectLst/>
                <a:latin typeface="Arial" charset="0"/>
                <a:ea typeface="+mn-ea"/>
                <a:cs typeface="Arial" charset="0"/>
              </a:rPr>
              <a:t>the functionalities embedded in a class, accessed through its methods, have much in common.</a:t>
            </a:r>
          </a:p>
          <a:p>
            <a:pPr marL="285750" indent="-285750">
              <a:buFont typeface="Arial" panose="020B0604020202020204" pitchFamily="34" charset="0"/>
              <a:buChar char="•"/>
            </a:pPr>
            <a:r>
              <a:rPr lang="en-US" sz="1400" b="0" i="0" kern="1200" dirty="0">
                <a:solidFill>
                  <a:schemeClr val="tx1"/>
                </a:solidFill>
                <a:effectLst/>
                <a:latin typeface="Arial" charset="0"/>
                <a:ea typeface="+mn-ea"/>
                <a:cs typeface="Arial" charset="0"/>
              </a:rPr>
              <a:t>methods carry out a small number of related activities, by </a:t>
            </a:r>
            <a:r>
              <a:rPr lang="en-US" sz="1400" b="0" i="1" kern="1200" dirty="0">
                <a:solidFill>
                  <a:schemeClr val="tx1"/>
                </a:solidFill>
                <a:effectLst/>
                <a:latin typeface="Arial" charset="0"/>
                <a:ea typeface="+mn-ea"/>
                <a:cs typeface="Arial" charset="0"/>
              </a:rPr>
              <a:t>avoiding</a:t>
            </a:r>
            <a:r>
              <a:rPr lang="en-US" sz="1400" b="0" i="0" kern="1200" dirty="0">
                <a:solidFill>
                  <a:schemeClr val="tx1"/>
                </a:solidFill>
                <a:effectLst/>
                <a:latin typeface="Arial" charset="0"/>
                <a:ea typeface="+mn-ea"/>
                <a:cs typeface="Arial" charset="0"/>
              </a:rPr>
              <a:t> </a:t>
            </a:r>
            <a:r>
              <a:rPr lang="en-US" sz="1400" b="0" i="0" u="none" strike="noStrike" kern="1200" dirty="0">
                <a:solidFill>
                  <a:schemeClr val="tx1"/>
                </a:solidFill>
                <a:effectLst/>
                <a:latin typeface="Arial" charset="0"/>
                <a:ea typeface="+mn-ea"/>
                <a:cs typeface="Arial" charset="0"/>
                <a:hlinkClick r:id="rId3" tooltip="Granularity"/>
              </a:rPr>
              <a:t>coarsely grained</a:t>
            </a:r>
            <a:r>
              <a:rPr lang="en-US" sz="1400" b="0" i="0" kern="1200" dirty="0">
                <a:solidFill>
                  <a:schemeClr val="tx1"/>
                </a:solidFill>
                <a:effectLst/>
                <a:latin typeface="Arial" charset="0"/>
                <a:ea typeface="+mn-ea"/>
                <a:cs typeface="Arial" charset="0"/>
              </a:rPr>
              <a:t> or unrelated sets of data.</a:t>
            </a:r>
          </a:p>
          <a:p>
            <a:r>
              <a:rPr lang="en-US" sz="1400" b="0" i="0" kern="1200" dirty="0">
                <a:solidFill>
                  <a:schemeClr val="tx1"/>
                </a:solidFill>
                <a:effectLst/>
                <a:latin typeface="Arial" charset="0"/>
                <a:ea typeface="+mn-ea"/>
                <a:cs typeface="Arial" charset="0"/>
              </a:rPr>
              <a:t>Advantages of high cohesion (or “strong cohesion”) are</a:t>
            </a:r>
          </a:p>
          <a:p>
            <a:pPr marL="285750" indent="-285750">
              <a:buFont typeface="Arial" panose="020B0604020202020204" pitchFamily="34" charset="0"/>
              <a:buChar char="•"/>
            </a:pPr>
            <a:r>
              <a:rPr lang="en-US" sz="1400" b="0" i="0" kern="1200" dirty="0">
                <a:solidFill>
                  <a:schemeClr val="tx1"/>
                </a:solidFill>
                <a:effectLst/>
                <a:latin typeface="Arial" charset="0"/>
                <a:ea typeface="+mn-ea"/>
                <a:cs typeface="Arial" charset="0"/>
              </a:rPr>
              <a:t>reduced module complexity (they are simpler, having fewer operations).</a:t>
            </a:r>
          </a:p>
          <a:p>
            <a:pPr marL="285750" indent="-285750">
              <a:buFont typeface="Arial" panose="020B0604020202020204" pitchFamily="34" charset="0"/>
              <a:buChar char="•"/>
            </a:pPr>
            <a:r>
              <a:rPr lang="en-US" sz="1400" b="0" i="0" kern="1200" dirty="0">
                <a:solidFill>
                  <a:schemeClr val="tx1"/>
                </a:solidFill>
                <a:effectLst/>
                <a:latin typeface="Arial" charset="0"/>
                <a:ea typeface="+mn-ea"/>
                <a:cs typeface="Arial" charset="0"/>
              </a:rPr>
              <a:t>increased system </a:t>
            </a:r>
            <a:r>
              <a:rPr lang="en-US" sz="1400" b="0" i="0" u="none" strike="noStrike" kern="1200" dirty="0">
                <a:solidFill>
                  <a:schemeClr val="tx1"/>
                </a:solidFill>
                <a:effectLst/>
                <a:latin typeface="Arial" charset="0"/>
                <a:ea typeface="+mn-ea"/>
                <a:cs typeface="Arial" charset="0"/>
                <a:hlinkClick r:id="rId4" tooltip="Maintainability"/>
              </a:rPr>
              <a:t>maintainability</a:t>
            </a:r>
            <a:r>
              <a:rPr lang="en-US" sz="1400" b="0" i="0" kern="1200" dirty="0">
                <a:solidFill>
                  <a:schemeClr val="tx1"/>
                </a:solidFill>
                <a:effectLst/>
                <a:latin typeface="Arial" charset="0"/>
                <a:ea typeface="+mn-ea"/>
                <a:cs typeface="Arial" charset="0"/>
              </a:rPr>
              <a:t>, because logical changes in the domain affect fewer modules, and because changes in one module require fewer changes in other modules.</a:t>
            </a:r>
          </a:p>
          <a:p>
            <a:pPr marL="285750" indent="-285750">
              <a:buFont typeface="Arial" panose="020B0604020202020204" pitchFamily="34" charset="0"/>
              <a:buChar char="•"/>
            </a:pPr>
            <a:r>
              <a:rPr lang="en-US" sz="1400" b="0" i="0" kern="1200" dirty="0">
                <a:solidFill>
                  <a:schemeClr val="tx1"/>
                </a:solidFill>
                <a:effectLst/>
                <a:latin typeface="Arial" charset="0"/>
                <a:ea typeface="+mn-ea"/>
                <a:cs typeface="Arial" charset="0"/>
              </a:rPr>
              <a:t>increased module reusability, because application developers will find the component they need more easily among the cohesive set of operations provided by the module.</a:t>
            </a:r>
          </a:p>
          <a:p>
            <a:pPr marL="285750" indent="-285750">
              <a:buFont typeface="Arial" panose="020B0604020202020204" pitchFamily="34" charset="0"/>
              <a:buChar char="•"/>
            </a:pPr>
            <a:endParaRPr lang="en-US" dirty="0"/>
          </a:p>
          <a:p>
            <a:r>
              <a:rPr lang="en-US" sz="1400" b="0" i="0" kern="1200" dirty="0">
                <a:solidFill>
                  <a:schemeClr val="tx1"/>
                </a:solidFill>
                <a:effectLst/>
                <a:latin typeface="Arial" charset="0"/>
                <a:ea typeface="+mn-ea"/>
                <a:cs typeface="Arial" charset="0"/>
              </a:rPr>
              <a:t>Tightly coupled systems tend to exhibit the following developmental characteristics, which are often seen as disadvantages:</a:t>
            </a:r>
          </a:p>
          <a:p>
            <a:pPr marL="285750" indent="-285750">
              <a:buFont typeface="Arial" panose="020B0604020202020204" pitchFamily="34" charset="0"/>
              <a:buChar char="•"/>
            </a:pPr>
            <a:r>
              <a:rPr lang="en-US" sz="1400" b="0" i="0" kern="1200" dirty="0">
                <a:solidFill>
                  <a:schemeClr val="tx1"/>
                </a:solidFill>
                <a:effectLst/>
                <a:latin typeface="Arial" charset="0"/>
                <a:ea typeface="+mn-ea"/>
                <a:cs typeface="Arial" charset="0"/>
              </a:rPr>
              <a:t>A change in one module usually forces a </a:t>
            </a:r>
            <a:r>
              <a:rPr lang="en-US" sz="1400" b="0" i="0" u="none" strike="noStrike" kern="1200" dirty="0">
                <a:solidFill>
                  <a:schemeClr val="tx1"/>
                </a:solidFill>
                <a:effectLst/>
                <a:latin typeface="Arial" charset="0"/>
                <a:ea typeface="+mn-ea"/>
                <a:cs typeface="Arial" charset="0"/>
                <a:hlinkClick r:id="rId5" tooltip="Ripple effect"/>
              </a:rPr>
              <a:t>ripple effect</a:t>
            </a:r>
            <a:r>
              <a:rPr lang="en-US" sz="1400" b="0" i="0" kern="1200" dirty="0">
                <a:solidFill>
                  <a:schemeClr val="tx1"/>
                </a:solidFill>
                <a:effectLst/>
                <a:latin typeface="Arial" charset="0"/>
                <a:ea typeface="+mn-ea"/>
                <a:cs typeface="Arial" charset="0"/>
              </a:rPr>
              <a:t> of changes in other modules.</a:t>
            </a:r>
          </a:p>
          <a:p>
            <a:pPr marL="285750" indent="-285750">
              <a:buFont typeface="Arial" panose="020B0604020202020204" pitchFamily="34" charset="0"/>
              <a:buChar char="•"/>
            </a:pPr>
            <a:r>
              <a:rPr lang="en-US" sz="1400" b="0" i="0" kern="1200" dirty="0">
                <a:solidFill>
                  <a:schemeClr val="tx1"/>
                </a:solidFill>
                <a:effectLst/>
                <a:latin typeface="Arial" charset="0"/>
                <a:ea typeface="+mn-ea"/>
                <a:cs typeface="Arial" charset="0"/>
              </a:rPr>
              <a:t>Assembly of modules might require more effort and/or time due to the increased inter-module dependency.</a:t>
            </a:r>
          </a:p>
          <a:p>
            <a:pPr marL="285750" indent="-285750">
              <a:buFont typeface="Arial" panose="020B0604020202020204" pitchFamily="34" charset="0"/>
              <a:buChar char="•"/>
            </a:pPr>
            <a:r>
              <a:rPr lang="en-US" sz="1400" b="0" i="0" kern="1200" dirty="0">
                <a:solidFill>
                  <a:schemeClr val="tx1"/>
                </a:solidFill>
                <a:effectLst/>
                <a:latin typeface="Arial" charset="0"/>
                <a:ea typeface="+mn-ea"/>
                <a:cs typeface="Arial" charset="0"/>
              </a:rPr>
              <a:t>A particular module might be harder to reuse and/or test because dependent modules must be included.</a:t>
            </a:r>
          </a:p>
          <a:p>
            <a:pPr marL="285750" indent="-285750">
              <a:buFont typeface="Arial" panose="020B0604020202020204" pitchFamily="34" charset="0"/>
              <a:buChar char="•"/>
            </a:pPr>
            <a:endParaRPr lang="en-US" sz="1400" b="0" i="0" kern="1200" dirty="0">
              <a:solidFill>
                <a:schemeClr val="tx1"/>
              </a:solidFill>
              <a:effectLst/>
              <a:latin typeface="Arial" charset="0"/>
              <a:ea typeface="+mn-ea"/>
              <a:cs typeface="Arial" charset="0"/>
            </a:endParaRPr>
          </a:p>
          <a:p>
            <a:pPr marL="0" marR="0" lvl="0" indent="0" algn="l" defTabSz="895350" rtl="0" eaLnBrk="0" fontAlgn="base" latinLnBrk="0" hangingPunct="0">
              <a:lnSpc>
                <a:spcPct val="90000"/>
              </a:lnSpc>
              <a:spcBef>
                <a:spcPct val="40000"/>
              </a:spcBef>
              <a:spcAft>
                <a:spcPct val="0"/>
              </a:spcAft>
              <a:buClrTx/>
              <a:buSzTx/>
              <a:buFontTx/>
              <a:buNone/>
              <a:tabLst/>
              <a:defRPr/>
            </a:pPr>
            <a:r>
              <a:rPr lang="en-US" dirty="0">
                <a:effectLst/>
              </a:rPr>
              <a:t>Miller, G a. 1955. “The Magical Number Seven, Plus or Minus Two: Some Limits on Our Capacity for Processing Information..” </a:t>
            </a:r>
            <a:r>
              <a:rPr lang="en-US" i="1" dirty="0">
                <a:effectLst/>
              </a:rPr>
              <a:t>Psychological Review</a:t>
            </a:r>
            <a:r>
              <a:rPr lang="en-US" dirty="0">
                <a:effectLst/>
              </a:rPr>
              <a:t> 101 (2): 343–52. http://www.ncbi.nlm.nih.gov/pubmed/8022966.</a:t>
            </a:r>
          </a:p>
          <a:p>
            <a:endParaRPr lang="en-US" dirty="0"/>
          </a:p>
          <a:p>
            <a:r>
              <a:rPr lang="en-US" dirty="0"/>
              <a:t>Of course you can manage</a:t>
            </a:r>
            <a:r>
              <a:rPr lang="en-US" baseline="0" dirty="0"/>
              <a:t> a small program without much help, but your ability to scale the requirements will hit a roadblock quickly. </a:t>
            </a:r>
          </a:p>
          <a:p>
            <a:r>
              <a:rPr lang="en-US" baseline="0" dirty="0"/>
              <a:t>In a typical agile implementation, the problem has ALREADY been analyzed to be to the atomic user story that will not strain the developer.</a:t>
            </a:r>
          </a:p>
          <a:p>
            <a:endParaRPr lang="en-US" baseline="0" dirty="0"/>
          </a:p>
          <a:p>
            <a:r>
              <a:rPr lang="en-US" baseline="0" dirty="0"/>
              <a:t>These techniques are necessary to convert any nontrivial problem into user stories.</a:t>
            </a:r>
          </a:p>
          <a:p>
            <a:pPr marL="0" indent="0">
              <a:buFont typeface="Arial" panose="020B0604020202020204" pitchFamily="34" charset="0"/>
              <a:buNone/>
            </a:pPr>
            <a:endParaRPr lang="en-US" sz="1400" b="0" i="0" kern="1200" dirty="0">
              <a:solidFill>
                <a:schemeClr val="tx1"/>
              </a:solidFill>
              <a:effectLst/>
              <a:latin typeface="Arial" charset="0"/>
              <a:ea typeface="+mn-ea"/>
              <a:cs typeface="Arial" charset="0"/>
            </a:endParaRPr>
          </a:p>
          <a:p>
            <a:pPr marL="285750" indent="-285750">
              <a:buFont typeface="Arial" panose="020B0604020202020204" pitchFamily="34" charset="0"/>
              <a:buChar char="•"/>
            </a:pPr>
            <a:endParaRPr lang="en-US" sz="1400" b="0" i="0" kern="1200" dirty="0">
              <a:solidFill>
                <a:schemeClr val="tx1"/>
              </a:solidFill>
              <a:effectLst/>
              <a:latin typeface="Arial" charset="0"/>
              <a:ea typeface="+mn-ea"/>
              <a:cs typeface="Arial" charset="0"/>
            </a:endParaRPr>
          </a:p>
          <a:p>
            <a:pPr marL="0" indent="0">
              <a:buFont typeface="Arial" panose="020B0604020202020204" pitchFamily="34" charset="0"/>
              <a:buNone/>
            </a:pPr>
            <a:endParaRPr lang="en-US" dirty="0"/>
          </a:p>
        </p:txBody>
      </p:sp>
    </p:spTree>
    <p:extLst>
      <p:ext uri="{BB962C8B-B14F-4D97-AF65-F5344CB8AC3E}">
        <p14:creationId xmlns:p14="http://schemas.microsoft.com/office/powerpoint/2010/main" val="30745037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30400" y="598488"/>
            <a:ext cx="2782888" cy="2087562"/>
          </a:xfrm>
        </p:spPr>
      </p:sp>
      <p:sp>
        <p:nvSpPr>
          <p:cNvPr id="3" name="Notes Placeholder 2"/>
          <p:cNvSpPr>
            <a:spLocks noGrp="1"/>
          </p:cNvSpPr>
          <p:nvPr>
            <p:ph type="body" idx="1"/>
          </p:nvPr>
        </p:nvSpPr>
        <p:spPr/>
        <p:txBody>
          <a:bodyPr/>
          <a:lstStyle/>
          <a:p>
            <a:r>
              <a:rPr lang="en-US" baseline="0" dirty="0"/>
              <a:t>Reviewable, peer reviewable</a:t>
            </a:r>
          </a:p>
          <a:p>
            <a:endParaRPr lang="en-US" baseline="0" dirty="0"/>
          </a:p>
          <a:p>
            <a:r>
              <a:rPr lang="en-US" baseline="0" dirty="0"/>
              <a:t>Can make defects obvious or not</a:t>
            </a:r>
          </a:p>
          <a:p>
            <a:endParaRPr lang="en-US" baseline="0" dirty="0"/>
          </a:p>
          <a:p>
            <a:r>
              <a:rPr lang="en-US" baseline="0" dirty="0"/>
              <a:t>Not obviously wrong vs obviously correct</a:t>
            </a:r>
            <a:endParaRPr lang="en-US" dirty="0"/>
          </a:p>
          <a:p>
            <a:endParaRPr lang="en-US" dirty="0"/>
          </a:p>
          <a:p>
            <a:r>
              <a:rPr lang="en-US" dirty="0"/>
              <a:t>Cannot</a:t>
            </a:r>
            <a:r>
              <a:rPr lang="en-US" baseline="0" dirty="0"/>
              <a:t> keep everything in mind at one time</a:t>
            </a:r>
          </a:p>
          <a:p>
            <a:endParaRPr lang="en-US" dirty="0"/>
          </a:p>
          <a:p>
            <a:endParaRPr lang="en-US" dirty="0"/>
          </a:p>
        </p:txBody>
      </p:sp>
    </p:spTree>
    <p:extLst>
      <p:ext uri="{BB962C8B-B14F-4D97-AF65-F5344CB8AC3E}">
        <p14:creationId xmlns:p14="http://schemas.microsoft.com/office/powerpoint/2010/main" val="1894970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a:xfrm>
            <a:off x="3884613" y="8685213"/>
            <a:ext cx="2971800" cy="458787"/>
          </a:xfrm>
          <a:prstGeom prst="rect">
            <a:avLst/>
          </a:prstGeom>
          <a:ln/>
        </p:spPr>
        <p:txBody>
          <a:bodyPr/>
          <a:lstStyle/>
          <a:p>
            <a:fld id="{8E3B2F13-59A6-425B-88D1-071F2E39271A}" type="slidenum">
              <a:rPr lang="en-US" altLang="en-US">
                <a:solidFill>
                  <a:srgbClr val="000000"/>
                </a:solidFill>
              </a:rPr>
              <a:pPr/>
              <a:t>5</a:t>
            </a:fld>
            <a:endParaRPr lang="en-US" altLang="en-US">
              <a:solidFill>
                <a:srgbClr val="000000"/>
              </a:solidFill>
            </a:endParaRPr>
          </a:p>
        </p:txBody>
      </p:sp>
      <p:sp>
        <p:nvSpPr>
          <p:cNvPr id="962562" name="Rectangle 2"/>
          <p:cNvSpPr>
            <a:spLocks noGrp="1" noRot="1" noChangeAspect="1" noChangeArrowheads="1" noTextEdit="1"/>
          </p:cNvSpPr>
          <p:nvPr>
            <p:ph type="sldImg"/>
          </p:nvPr>
        </p:nvSpPr>
        <p:spPr>
          <a:xfrm>
            <a:off x="2028825" y="617538"/>
            <a:ext cx="2874963" cy="2155825"/>
          </a:xfrm>
          <a:ln>
            <a:noFill/>
          </a:ln>
          <a:extLst>
            <a:ext uri="{91240B29-F687-4f45-9708-019B960494DF}">
              <a14:hiddenLine xmlns:a14="http://schemas.microsoft.com/office/drawing/2010/main" xmlns="" w="12700">
                <a:solidFill>
                  <a:schemeClr val="tx1"/>
                </a:solidFill>
                <a:miter lim="800000"/>
                <a:headEnd/>
                <a:tailEnd/>
              </a14:hiddenLine>
            </a:ext>
          </a:extLst>
        </p:spPr>
      </p:sp>
      <p:sp>
        <p:nvSpPr>
          <p:cNvPr id="2" name="Notes Placeholder 1"/>
          <p:cNvSpPr>
            <a:spLocks noGrp="1"/>
          </p:cNvSpPr>
          <p:nvPr>
            <p:ph type="body" idx="1"/>
          </p:nvPr>
        </p:nvSpPr>
        <p:spPr/>
        <p:txBody>
          <a:bodyPr/>
          <a:lstStyle/>
          <a:p>
            <a:r>
              <a:rPr lang="en-US" dirty="0"/>
              <a:t>This becomes a restatement</a:t>
            </a:r>
          </a:p>
          <a:p>
            <a:r>
              <a:rPr lang="en-US" dirty="0"/>
              <a:t>How is this different from the others</a:t>
            </a:r>
          </a:p>
          <a:p>
            <a:endParaRPr lang="en-US" dirty="0"/>
          </a:p>
          <a:p>
            <a:r>
              <a:rPr lang="en-US" dirty="0"/>
              <a:t>Tell me what I just told you</a:t>
            </a:r>
          </a:p>
        </p:txBody>
      </p:sp>
    </p:spTree>
    <p:extLst>
      <p:ext uri="{BB962C8B-B14F-4D97-AF65-F5344CB8AC3E}">
        <p14:creationId xmlns:p14="http://schemas.microsoft.com/office/powerpoint/2010/main" val="20810980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30400" y="598488"/>
            <a:ext cx="2782888" cy="2087562"/>
          </a:xfrm>
        </p:spPr>
      </p:sp>
      <p:sp>
        <p:nvSpPr>
          <p:cNvPr id="3" name="Notes Placeholder 2"/>
          <p:cNvSpPr>
            <a:spLocks noGrp="1"/>
          </p:cNvSpPr>
          <p:nvPr>
            <p:ph type="body" idx="1"/>
          </p:nvPr>
        </p:nvSpPr>
        <p:spPr/>
        <p:txBody>
          <a:bodyPr/>
          <a:lstStyle/>
          <a:p>
            <a:endParaRPr lang="en-US" baseline="0" dirty="0"/>
          </a:p>
          <a:p>
            <a:endParaRPr lang="en-US" baseline="0" dirty="0"/>
          </a:p>
        </p:txBody>
      </p:sp>
    </p:spTree>
    <p:extLst>
      <p:ext uri="{BB962C8B-B14F-4D97-AF65-F5344CB8AC3E}">
        <p14:creationId xmlns:p14="http://schemas.microsoft.com/office/powerpoint/2010/main" val="9235613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30400" y="598488"/>
            <a:ext cx="2782888" cy="2087562"/>
          </a:xfrm>
        </p:spPr>
      </p:sp>
      <p:sp>
        <p:nvSpPr>
          <p:cNvPr id="3" name="Notes Placeholder 2"/>
          <p:cNvSpPr>
            <a:spLocks noGrp="1"/>
          </p:cNvSpPr>
          <p:nvPr>
            <p:ph type="body" idx="1"/>
          </p:nvPr>
        </p:nvSpPr>
        <p:spPr/>
        <p:txBody>
          <a:bodyPr/>
          <a:lstStyle/>
          <a:p>
            <a:r>
              <a:rPr lang="en-US" dirty="0"/>
              <a:t>The primary weakness of CRC is it is light on data and interface</a:t>
            </a:r>
          </a:p>
          <a:p>
            <a:endParaRPr lang="en-US" dirty="0"/>
          </a:p>
          <a:p>
            <a:r>
              <a:rPr lang="en-US" dirty="0"/>
              <a:t>Block diagram</a:t>
            </a:r>
          </a:p>
        </p:txBody>
      </p:sp>
    </p:spTree>
    <p:extLst>
      <p:ext uri="{BB962C8B-B14F-4D97-AF65-F5344CB8AC3E}">
        <p14:creationId xmlns:p14="http://schemas.microsoft.com/office/powerpoint/2010/main" val="38264309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a:xfrm>
            <a:off x="4049713" y="8975725"/>
            <a:ext cx="3101975" cy="476250"/>
          </a:xfrm>
          <a:prstGeom prst="rect">
            <a:avLst/>
          </a:prstGeom>
          <a:ln/>
        </p:spPr>
        <p:txBody>
          <a:bodyPr/>
          <a:lstStyle/>
          <a:p>
            <a:fld id="{5661A4B6-B7D4-4EE1-B456-42E58336F452}" type="slidenum">
              <a:rPr lang="en-US" altLang="en-US"/>
              <a:pPr/>
              <a:t>8</a:t>
            </a:fld>
            <a:endParaRPr lang="en-US" altLang="en-US"/>
          </a:p>
        </p:txBody>
      </p:sp>
      <p:sp>
        <p:nvSpPr>
          <p:cNvPr id="832514" name="Rectangle 2"/>
          <p:cNvSpPr>
            <a:spLocks noGrp="1" noRot="1" noChangeAspect="1" noChangeArrowheads="1" noTextEdit="1"/>
          </p:cNvSpPr>
          <p:nvPr>
            <p:ph type="sldImg"/>
          </p:nvPr>
        </p:nvSpPr>
        <p:spPr>
          <a:xfrm>
            <a:off x="2028825" y="617538"/>
            <a:ext cx="2874963" cy="2155825"/>
          </a:xfrm>
          <a:ln>
            <a:noFill/>
          </a:ln>
          <a:extLst>
            <a:ext uri="{91240B29-F687-4f45-9708-019B960494DF}">
              <a14:hiddenLine xmlns:a14="http://schemas.microsoft.com/office/drawing/2010/main" xmlns="" w="12700">
                <a:solidFill>
                  <a:schemeClr val="tx1"/>
                </a:solidFill>
                <a:miter lim="800000"/>
                <a:headEnd/>
                <a:tailEnd/>
              </a14:hiddenLine>
            </a:ext>
          </a:extLst>
        </p:spPr>
      </p:sp>
      <p:sp>
        <p:nvSpPr>
          <p:cNvPr id="2" name="Notes Placeholder 1"/>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2873769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a:xfrm>
            <a:off x="4049713" y="8975725"/>
            <a:ext cx="3101975" cy="476250"/>
          </a:xfrm>
          <a:prstGeom prst="rect">
            <a:avLst/>
          </a:prstGeom>
          <a:ln/>
        </p:spPr>
        <p:txBody>
          <a:bodyPr/>
          <a:lstStyle/>
          <a:p>
            <a:fld id="{1CB0AD86-92F2-4B92-BC87-956921BB7B19}" type="slidenum">
              <a:rPr lang="en-US" altLang="en-US"/>
              <a:pPr/>
              <a:t>9</a:t>
            </a:fld>
            <a:endParaRPr lang="en-US" altLang="en-US"/>
          </a:p>
        </p:txBody>
      </p:sp>
      <p:sp>
        <p:nvSpPr>
          <p:cNvPr id="834562" name="Rectangle 2"/>
          <p:cNvSpPr>
            <a:spLocks noGrp="1" noRot="1" noChangeAspect="1" noChangeArrowheads="1" noTextEdit="1"/>
          </p:cNvSpPr>
          <p:nvPr>
            <p:ph type="sldImg"/>
          </p:nvPr>
        </p:nvSpPr>
        <p:spPr>
          <a:xfrm>
            <a:off x="2028825" y="617538"/>
            <a:ext cx="2874963" cy="2155825"/>
          </a:xfrm>
          <a:ln>
            <a:noFill/>
          </a:ln>
          <a:extLst>
            <a:ext uri="{91240B29-F687-4f45-9708-019B960494DF}">
              <a14:hiddenLine xmlns:a14="http://schemas.microsoft.com/office/drawing/2010/main" xmlns="" w="12700">
                <a:solidFill>
                  <a:schemeClr val="tx1"/>
                </a:solidFill>
                <a:miter lim="800000"/>
                <a:headEnd/>
                <a:tailEnd/>
              </a14:hiddenLine>
            </a:ext>
          </a:extLst>
        </p:spPr>
      </p:sp>
    </p:spTree>
    <p:extLst>
      <p:ext uri="{BB962C8B-B14F-4D97-AF65-F5344CB8AC3E}">
        <p14:creationId xmlns:p14="http://schemas.microsoft.com/office/powerpoint/2010/main" val="41812338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xfrm>
            <a:off x="4049713" y="8975725"/>
            <a:ext cx="3101975" cy="476250"/>
          </a:xfrm>
          <a:prstGeom prst="rect">
            <a:avLst/>
          </a:prstGeom>
          <a:ln/>
        </p:spPr>
        <p:txBody>
          <a:bodyPr/>
          <a:lstStyle/>
          <a:p>
            <a:fld id="{B4547796-499A-49B1-BC78-1CC453B8E60C}" type="slidenum">
              <a:rPr lang="en-US" altLang="en-US"/>
              <a:pPr/>
              <a:t>10</a:t>
            </a:fld>
            <a:endParaRPr lang="en-US" altLang="en-US"/>
          </a:p>
        </p:txBody>
      </p:sp>
      <p:sp>
        <p:nvSpPr>
          <p:cNvPr id="1123330" name="Rectangle 2"/>
          <p:cNvSpPr>
            <a:spLocks noGrp="1" noRot="1" noChangeAspect="1" noChangeArrowheads="1" noTextEdit="1"/>
          </p:cNvSpPr>
          <p:nvPr>
            <p:ph type="sldImg"/>
          </p:nvPr>
        </p:nvSpPr>
        <p:spPr>
          <a:xfrm>
            <a:off x="1222375" y="714375"/>
            <a:ext cx="4706938" cy="3530600"/>
          </a:xfrm>
          <a:ln/>
        </p:spPr>
      </p:sp>
      <p:sp>
        <p:nvSpPr>
          <p:cNvPr id="1123331" name="Rectangle 3"/>
          <p:cNvSpPr>
            <a:spLocks noGrp="1" noChangeArrowheads="1"/>
          </p:cNvSpPr>
          <p:nvPr>
            <p:ph type="body" idx="1"/>
          </p:nvPr>
        </p:nvSpPr>
        <p:spPr>
          <a:xfrm>
            <a:off x="954088" y="4486275"/>
            <a:ext cx="5241925" cy="4252913"/>
          </a:xfrm>
        </p:spPr>
        <p:txBody>
          <a:bodyPr/>
          <a:lstStyle/>
          <a:p>
            <a:pPr defTabSz="949325"/>
            <a:r>
              <a:rPr lang="en-US" altLang="en-US" dirty="0"/>
              <a:t>A process engineering course, not a design course</a:t>
            </a:r>
          </a:p>
        </p:txBody>
      </p:sp>
    </p:spTree>
    <p:extLst>
      <p:ext uri="{BB962C8B-B14F-4D97-AF65-F5344CB8AC3E}">
        <p14:creationId xmlns:p14="http://schemas.microsoft.com/office/powerpoint/2010/main" val="8447424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341446"/>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125"/>
              <a:t>Section (optional)</a:t>
            </a:r>
            <a:endParaRPr lang="en-US" sz="1125"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13" dirty="0"/>
              <a:t>Picture</a:t>
            </a:r>
            <a:br>
              <a:rPr lang="en-US" sz="1013" dirty="0"/>
            </a:br>
            <a:r>
              <a:rPr lang="en-US" sz="1013" dirty="0"/>
              <a:t>(optional)</a:t>
            </a:r>
          </a:p>
        </p:txBody>
      </p:sp>
    </p:spTree>
    <p:extLst>
      <p:ext uri="{BB962C8B-B14F-4D97-AF65-F5344CB8AC3E}">
        <p14:creationId xmlns:p14="http://schemas.microsoft.com/office/powerpoint/2010/main" val="20679167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792807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5402967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40933896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25172965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15291621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Click icon to add picture</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8129505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448794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1275380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2049143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60330817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81381697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5152185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9111628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193462091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42180596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2463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60386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5CB343E4-1256-A148-8792-E8EEAFE52F37}"/>
              </a:ext>
            </a:extLst>
          </p:cNvPr>
          <p:cNvSpPr>
            <a:spLocks noGrp="1"/>
          </p:cNvSpPr>
          <p:nvPr>
            <p:ph type="body" sz="quarter" idx="11" hasCustomPrompt="1"/>
          </p:nvPr>
        </p:nvSpPr>
        <p:spPr>
          <a:xfrm>
            <a:off x="381000" y="3346296"/>
            <a:ext cx="5524500" cy="257565"/>
          </a:xfrm>
        </p:spPr>
        <p:txBody>
          <a:bodyPr/>
          <a:lstStyle>
            <a:lvl1pPr>
              <a:defRPr sz="1600" b="1"/>
            </a:lvl1pPr>
          </a:lstStyle>
          <a:p>
            <a:pPr lvl="0"/>
            <a:r>
              <a:rPr lang="en-US" dirty="0"/>
              <a:t>Click to Edit Section Title</a:t>
            </a:r>
          </a:p>
        </p:txBody>
      </p:sp>
    </p:spTree>
    <p:extLst>
      <p:ext uri="{BB962C8B-B14F-4D97-AF65-F5344CB8AC3E}">
        <p14:creationId xmlns:p14="http://schemas.microsoft.com/office/powerpoint/2010/main" val="3273144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6" Type="http://schemas.openxmlformats.org/officeDocument/2006/relationships/image" Target="../media/image1.emf"/><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heme" Target="../theme/theme2.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userDrawn="1"/>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userDrawn="1"/>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Structure the Solution</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userDrawn="1"/>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17"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4" r:id="rId3"/>
    <p:sldLayoutId id="2147483725" r:id="rId4"/>
    <p:sldLayoutId id="2147483726" r:id="rId5"/>
    <p:sldLayoutId id="2147483727" r:id="rId6"/>
    <p:sldLayoutId id="2147483676" r:id="rId7"/>
    <p:sldLayoutId id="2147483662" r:id="rId8"/>
    <p:sldLayoutId id="2147483664" r:id="rId9"/>
    <p:sldLayoutId id="2147483672" r:id="rId10"/>
    <p:sldLayoutId id="2147483673" r:id="rId11"/>
    <p:sldLayoutId id="2147483674" r:id="rId12"/>
    <p:sldLayoutId id="2147483675" r:id="rId13"/>
    <p:sldLayoutId id="2147483728" r:id="rId14"/>
    <p:sldLayoutId id="2147483729" r:id="rId15"/>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Structure the Solution</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54437029"/>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 id="2147483742" r:id="rId12"/>
    <p:sldLayoutId id="2147483743" r:id="rId13"/>
    <p:sldLayoutId id="2147483744"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0.xml"/><Relationship Id="rId1" Type="http://schemas.openxmlformats.org/officeDocument/2006/relationships/slideLayout" Target="../slideLayouts/slideLayout15.xml"/><Relationship Id="rId4" Type="http://schemas.openxmlformats.org/officeDocument/2006/relationships/image" Target="../media/image7.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4.xml"/><Relationship Id="rId1" Type="http://schemas.openxmlformats.org/officeDocument/2006/relationships/vmlDrawing" Target="../drawings/vmlDrawing1.vml"/><Relationship Id="rId6" Type="http://schemas.openxmlformats.org/officeDocument/2006/relationships/image" Target="../media/image7.emf"/><Relationship Id="rId5" Type="http://schemas.openxmlformats.org/officeDocument/2006/relationships/image" Target="../media/image8.e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prstGeom prst="rect">
            <a:avLst/>
          </a:prstGeom>
        </p:spPr>
        <p:txBody>
          <a:bodyPr lIns="0" tIns="0" rIns="0" bIns="0"/>
          <a:lstStyle/>
          <a:p>
            <a:r>
              <a:rPr lang="en-US" dirty="0"/>
              <a:t>A Discipline for </a:t>
            </a:r>
            <a:br>
              <a:rPr lang="en-US" dirty="0"/>
            </a:br>
            <a:r>
              <a:rPr lang="en-US" dirty="0"/>
              <a:t>Software Engineering</a:t>
            </a:r>
          </a:p>
        </p:txBody>
      </p:sp>
      <p:sp>
        <p:nvSpPr>
          <p:cNvPr id="4" name="Subtitle 3"/>
          <p:cNvSpPr>
            <a:spLocks noGrp="1"/>
          </p:cNvSpPr>
          <p:nvPr>
            <p:ph type="subTitle" idx="1"/>
          </p:nvPr>
        </p:nvSpPr>
        <p:spPr>
          <a:prstGeom prst="rect">
            <a:avLst/>
          </a:prstGeom>
        </p:spPr>
        <p:txBody>
          <a:bodyPr lIns="0" tIns="0" rIns="0" bIns="0"/>
          <a:lstStyle/>
          <a:p>
            <a:r>
              <a:rPr lang="en-US" dirty="0"/>
              <a:t>Session 15 – Structure the Solution</a:t>
            </a:r>
          </a:p>
        </p:txBody>
      </p:sp>
    </p:spTree>
    <p:extLst>
      <p:ext uri="{BB962C8B-B14F-4D97-AF65-F5344CB8AC3E}">
        <p14:creationId xmlns:p14="http://schemas.microsoft.com/office/powerpoint/2010/main" val="40088974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2306" name="Rectangle 2"/>
          <p:cNvSpPr>
            <a:spLocks noGrp="1" noChangeArrowheads="1"/>
          </p:cNvSpPr>
          <p:nvPr>
            <p:ph type="title"/>
          </p:nvPr>
        </p:nvSpPr>
        <p:spPr>
          <a:xfrm>
            <a:off x="371768" y="240441"/>
            <a:ext cx="4191000" cy="533400"/>
          </a:xfrm>
        </p:spPr>
        <p:txBody>
          <a:bodyPr/>
          <a:lstStyle/>
          <a:p>
            <a:r>
              <a:rPr lang="en-US" altLang="en-US" dirty="0"/>
              <a:t>UML Class Diagrams</a:t>
            </a:r>
          </a:p>
        </p:txBody>
      </p:sp>
      <p:sp>
        <p:nvSpPr>
          <p:cNvPr id="1122307" name="Rectangle 3"/>
          <p:cNvSpPr>
            <a:spLocks noGrp="1" noChangeArrowheads="1"/>
          </p:cNvSpPr>
          <p:nvPr>
            <p:ph type="body" idx="1"/>
          </p:nvPr>
        </p:nvSpPr>
        <p:spPr>
          <a:xfrm>
            <a:off x="398756" y="1026254"/>
            <a:ext cx="8357317" cy="4592637"/>
          </a:xfrm>
        </p:spPr>
        <p:txBody>
          <a:bodyPr/>
          <a:lstStyle/>
          <a:p>
            <a:r>
              <a:rPr lang="en-US" altLang="en-US" dirty="0"/>
              <a:t>UML class diagrams describe the static relationships between a system and its classes, including associations and inheritance.</a:t>
            </a:r>
          </a:p>
          <a:p>
            <a:r>
              <a:rPr lang="en-US" altLang="en-US" dirty="0"/>
              <a:t>UML class diagrams also specify the methods and attributes of the class and the class external interfaces.</a:t>
            </a:r>
          </a:p>
          <a:p>
            <a:endParaRPr lang="en-US" altLang="en-US" dirty="0"/>
          </a:p>
          <a:p>
            <a:r>
              <a:rPr lang="en-US" altLang="en-US" dirty="0"/>
              <a:t>Class diagrams contain most of the information within a functional template but add</a:t>
            </a:r>
          </a:p>
          <a:p>
            <a:pPr marL="338328" indent="-173736">
              <a:spcBef>
                <a:spcPts val="500"/>
              </a:spcBef>
              <a:buFont typeface="Arial" panose="020B0604020202020204" pitchFamily="34" charset="0"/>
              <a:buChar char="•"/>
            </a:pPr>
            <a:r>
              <a:rPr lang="en-US" altLang="en-US" dirty="0"/>
              <a:t>explicit class structure and hierarchy</a:t>
            </a:r>
          </a:p>
          <a:p>
            <a:pPr marL="338328" indent="-173736">
              <a:spcBef>
                <a:spcPts val="500"/>
              </a:spcBef>
              <a:buFont typeface="Arial" panose="020B0604020202020204" pitchFamily="34" charset="0"/>
              <a:buChar char="•"/>
            </a:pPr>
            <a:r>
              <a:rPr lang="en-US" altLang="en-US" dirty="0"/>
              <a:t>a visual representation</a:t>
            </a:r>
          </a:p>
          <a:p>
            <a:endParaRPr lang="en-US" altLang="en-US" dirty="0"/>
          </a:p>
        </p:txBody>
      </p:sp>
      <p:pic>
        <p:nvPicPr>
          <p:cNvPr id="1122308" name="Picture 4" descr="ES"/>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766050" y="-2013"/>
            <a:ext cx="1377950" cy="9842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9338888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4354" name="Rectangle 2"/>
          <p:cNvSpPr>
            <a:spLocks noGrp="1" noChangeArrowheads="1"/>
          </p:cNvSpPr>
          <p:nvPr>
            <p:ph type="title"/>
          </p:nvPr>
        </p:nvSpPr>
        <p:spPr>
          <a:xfrm>
            <a:off x="381000" y="231205"/>
            <a:ext cx="5943601" cy="533400"/>
          </a:xfrm>
        </p:spPr>
        <p:txBody>
          <a:bodyPr/>
          <a:lstStyle/>
          <a:p>
            <a:r>
              <a:rPr lang="en-US" altLang="en-US" dirty="0"/>
              <a:t>Class Diagram Example</a:t>
            </a:r>
          </a:p>
        </p:txBody>
      </p:sp>
      <p:pic>
        <p:nvPicPr>
          <p:cNvPr id="1124355"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98698" y="1421606"/>
            <a:ext cx="6105525" cy="4014788"/>
          </a:xfrm>
          <a:prstGeom prst="rect">
            <a:avLst/>
          </a:prstGeom>
          <a:solidFill>
            <a:srgbClr val="FFFF00"/>
          </a:solidFill>
          <a:ln>
            <a:noFill/>
          </a:ln>
          <a:effectLst/>
          <a:extLs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124356" name="Picture 4" descr="ES"/>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766050" y="0"/>
            <a:ext cx="1377950" cy="9842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683005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Exercise</a:t>
            </a:r>
          </a:p>
        </p:txBody>
      </p:sp>
      <p:sp>
        <p:nvSpPr>
          <p:cNvPr id="3" name="Content Placeholder 2"/>
          <p:cNvSpPr>
            <a:spLocks noGrp="1"/>
          </p:cNvSpPr>
          <p:nvPr>
            <p:ph idx="1"/>
          </p:nvPr>
        </p:nvSpPr>
        <p:spPr/>
        <p:txBody>
          <a:bodyPr/>
          <a:lstStyle/>
          <a:p>
            <a:r>
              <a:rPr lang="en-US" dirty="0"/>
              <a:t>For the problem described in the previous exercise, elaborate on its description using a representation you are comfortable with. </a:t>
            </a:r>
          </a:p>
          <a:p>
            <a:r>
              <a:rPr lang="en-US" dirty="0"/>
              <a:t>This may be CRC cards, a functional template, or UML class diagrams.</a:t>
            </a:r>
          </a:p>
          <a:p>
            <a:endParaRPr lang="en-US" dirty="0"/>
          </a:p>
          <a:p>
            <a:r>
              <a:rPr lang="en-US" dirty="0"/>
              <a:t>When you are done, review the design using the provided checklist.</a:t>
            </a:r>
          </a:p>
        </p:txBody>
      </p:sp>
    </p:spTree>
    <p:extLst>
      <p:ext uri="{BB962C8B-B14F-4D97-AF65-F5344CB8AC3E}">
        <p14:creationId xmlns:p14="http://schemas.microsoft.com/office/powerpoint/2010/main" val="38640180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Exercise Review Questions</a:t>
            </a:r>
          </a:p>
        </p:txBody>
      </p:sp>
      <p:sp>
        <p:nvSpPr>
          <p:cNvPr id="3" name="Content Placeholder 2"/>
          <p:cNvSpPr>
            <a:spLocks noGrp="1"/>
          </p:cNvSpPr>
          <p:nvPr>
            <p:ph idx="1"/>
          </p:nvPr>
        </p:nvSpPr>
        <p:spPr>
          <a:xfrm>
            <a:off x="401934" y="1081758"/>
            <a:ext cx="8320035" cy="5180497"/>
          </a:xfrm>
        </p:spPr>
        <p:txBody>
          <a:bodyPr>
            <a:normAutofit fontScale="92500" lnSpcReduction="20000"/>
          </a:bodyPr>
          <a:lstStyle/>
          <a:p>
            <a:pPr lvl="0">
              <a:lnSpc>
                <a:spcPct val="110000"/>
              </a:lnSpc>
            </a:pPr>
            <a:r>
              <a:rPr lang="en-US" b="1" dirty="0"/>
              <a:t>Check components and subcomponents.</a:t>
            </a:r>
          </a:p>
          <a:p>
            <a:pPr lvl="1">
              <a:lnSpc>
                <a:spcPct val="110000"/>
              </a:lnSpc>
            </a:pPr>
            <a:r>
              <a:rPr lang="en-US" dirty="0"/>
              <a:t>Are components assigned a single responsibility?</a:t>
            </a:r>
          </a:p>
          <a:p>
            <a:pPr lvl="1">
              <a:lnSpc>
                <a:spcPct val="110000"/>
              </a:lnSpc>
            </a:pPr>
            <a:r>
              <a:rPr lang="en-US" dirty="0"/>
              <a:t>Is any functionality or service duplicated?</a:t>
            </a:r>
          </a:p>
          <a:p>
            <a:pPr lvl="1">
              <a:lnSpc>
                <a:spcPct val="110000"/>
              </a:lnSpc>
            </a:pPr>
            <a:r>
              <a:rPr lang="en-US" dirty="0"/>
              <a:t>Are the interfaces described?</a:t>
            </a:r>
          </a:p>
          <a:p>
            <a:pPr lvl="1">
              <a:lnSpc>
                <a:spcPct val="110000"/>
              </a:lnSpc>
            </a:pPr>
            <a:r>
              <a:rPr lang="en-US" dirty="0"/>
              <a:t>Is all necessary data provided?</a:t>
            </a:r>
          </a:p>
          <a:p>
            <a:pPr indent="-169846">
              <a:lnSpc>
                <a:spcPct val="110000"/>
              </a:lnSpc>
            </a:pPr>
            <a:r>
              <a:rPr lang="en-US" b="1" dirty="0"/>
              <a:t>Go through the scenarios from the external dynamic view.</a:t>
            </a:r>
          </a:p>
          <a:p>
            <a:pPr lvl="1">
              <a:lnSpc>
                <a:spcPct val="110000"/>
              </a:lnSpc>
            </a:pPr>
            <a:r>
              <a:rPr lang="en-US" dirty="0"/>
              <a:t>Can all required functionality be performed?</a:t>
            </a:r>
          </a:p>
          <a:p>
            <a:pPr lvl="1">
              <a:lnSpc>
                <a:spcPct val="110000"/>
              </a:lnSpc>
            </a:pPr>
            <a:r>
              <a:rPr lang="en-US" dirty="0"/>
              <a:t>Is the communication concentrated within the hierarchy?</a:t>
            </a:r>
          </a:p>
          <a:p>
            <a:pPr lvl="1">
              <a:lnSpc>
                <a:spcPct val="110000"/>
              </a:lnSpc>
            </a:pPr>
            <a:r>
              <a:rPr lang="en-US" dirty="0"/>
              <a:t>How are exception cases handled?</a:t>
            </a:r>
          </a:p>
          <a:p>
            <a:pPr lvl="1">
              <a:lnSpc>
                <a:spcPct val="110000"/>
              </a:lnSpc>
            </a:pPr>
            <a:r>
              <a:rPr lang="en-US" dirty="0"/>
              <a:t>Are all components used?</a:t>
            </a:r>
          </a:p>
          <a:p>
            <a:pPr>
              <a:lnSpc>
                <a:spcPct val="110000"/>
              </a:lnSpc>
            </a:pPr>
            <a:r>
              <a:rPr lang="en-US" b="1" dirty="0"/>
              <a:t>Check for decomposition and information hiding.</a:t>
            </a:r>
          </a:p>
          <a:p>
            <a:pPr marL="338328" lvl="1" indent="-173736">
              <a:lnSpc>
                <a:spcPct val="110000"/>
              </a:lnSpc>
            </a:pPr>
            <a:r>
              <a:rPr lang="en-US" dirty="0"/>
              <a:t>Will implementation details affect other components?</a:t>
            </a:r>
          </a:p>
          <a:p>
            <a:pPr marL="338328" lvl="1" indent="-173736">
              <a:lnSpc>
                <a:spcPct val="110000"/>
              </a:lnSpc>
            </a:pPr>
            <a:r>
              <a:rPr lang="en-US" dirty="0"/>
              <a:t>Will changing the data layout affect other components?</a:t>
            </a:r>
          </a:p>
          <a:p>
            <a:pPr marL="338328" lvl="1" indent="-173736">
              <a:lnSpc>
                <a:spcPct val="110000"/>
              </a:lnSpc>
            </a:pPr>
            <a:r>
              <a:rPr lang="en-US" dirty="0"/>
              <a:t>Will fundamentally different changes affect the same module?</a:t>
            </a:r>
          </a:p>
          <a:p>
            <a:pPr lvl="1" indent="0">
              <a:buNone/>
            </a:pPr>
            <a:endParaRPr lang="en-US" dirty="0"/>
          </a:p>
          <a:p>
            <a:pPr marL="727041" lvl="1" indent="-385763"/>
            <a:endParaRPr lang="en-US" dirty="0"/>
          </a:p>
        </p:txBody>
      </p:sp>
    </p:spTree>
    <p:extLst>
      <p:ext uri="{BB962C8B-B14F-4D97-AF65-F5344CB8AC3E}">
        <p14:creationId xmlns:p14="http://schemas.microsoft.com/office/powerpoint/2010/main" val="22349485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11" rtl="0" eaLnBrk="1" fontAlgn="b"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Problem: What Must We Build?</a:t>
            </a:r>
          </a:p>
        </p:txBody>
      </p:sp>
      <p:sp>
        <p:nvSpPr>
          <p:cNvPr id="3" name="Content Placeholder 2"/>
          <p:cNvSpPr>
            <a:spLocks noGrp="1"/>
          </p:cNvSpPr>
          <p:nvPr>
            <p:ph idx="1"/>
          </p:nvPr>
        </p:nvSpPr>
        <p:spPr/>
        <p:txBody>
          <a:bodyPr>
            <a:normAutofit/>
          </a:bodyPr>
          <a:lstStyle/>
          <a:p>
            <a:r>
              <a:rPr lang="en-US" dirty="0"/>
              <a:t>Once you understand what must be done, you must choose how to do it. But there are many ways to structure the software solution. </a:t>
            </a:r>
          </a:p>
          <a:p>
            <a:r>
              <a:rPr lang="en-US" i="1" dirty="0"/>
              <a:t>The design space can seem overwhelming.</a:t>
            </a:r>
          </a:p>
          <a:p>
            <a:r>
              <a:rPr lang="en-US" dirty="0"/>
              <a:t>Expect needs or solutions to change and design to accommodate change. </a:t>
            </a:r>
          </a:p>
          <a:p>
            <a:r>
              <a:rPr lang="en-US" dirty="0"/>
              <a:t>Principles include</a:t>
            </a:r>
          </a:p>
          <a:p>
            <a:pPr marL="338328" indent="-173736">
              <a:spcBef>
                <a:spcPts val="500"/>
              </a:spcBef>
              <a:buFont typeface="Arial" panose="020B0604020202020204" pitchFamily="34" charset="0"/>
              <a:buChar char="•"/>
            </a:pPr>
            <a:r>
              <a:rPr lang="en-US" dirty="0"/>
              <a:t>striving for semantic coherence, that is, high cohesion within a component and low coupling among components</a:t>
            </a:r>
          </a:p>
          <a:p>
            <a:pPr marL="338328" indent="-173736">
              <a:spcBef>
                <a:spcPts val="500"/>
              </a:spcBef>
              <a:buFont typeface="Arial" panose="020B0604020202020204" pitchFamily="34" charset="0"/>
              <a:buChar char="•"/>
            </a:pPr>
            <a:r>
              <a:rPr lang="en-US" dirty="0"/>
              <a:t>providing stable interfaces to encapsulate implementation change</a:t>
            </a:r>
          </a:p>
          <a:p>
            <a:pPr marL="338328" indent="-173736">
              <a:spcBef>
                <a:spcPts val="500"/>
              </a:spcBef>
              <a:buFont typeface="Arial" panose="020B0604020202020204" pitchFamily="34" charset="0"/>
              <a:buChar char="•"/>
            </a:pPr>
            <a:r>
              <a:rPr lang="en-US" dirty="0"/>
              <a:t>avoiding the duplication of functionality</a:t>
            </a:r>
          </a:p>
          <a:p>
            <a:pPr marL="385763" indent="-385763">
              <a:buFont typeface="Arial" panose="020B0604020202020204" pitchFamily="34" charset="0"/>
              <a:buChar char="•"/>
            </a:pPr>
            <a:endParaRPr lang="en-US" dirty="0"/>
          </a:p>
        </p:txBody>
      </p:sp>
    </p:spTree>
    <p:extLst>
      <p:ext uri="{BB962C8B-B14F-4D97-AF65-F5344CB8AC3E}">
        <p14:creationId xmlns:p14="http://schemas.microsoft.com/office/powerpoint/2010/main" val="42122504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Solution: Record Key Design Decisions</a:t>
            </a:r>
          </a:p>
        </p:txBody>
      </p:sp>
      <p:sp>
        <p:nvSpPr>
          <p:cNvPr id="3" name="Content Placeholder 2"/>
          <p:cNvSpPr>
            <a:spLocks noGrp="1"/>
          </p:cNvSpPr>
          <p:nvPr>
            <p:ph idx="1"/>
          </p:nvPr>
        </p:nvSpPr>
        <p:spPr/>
        <p:txBody>
          <a:bodyPr>
            <a:normAutofit/>
          </a:bodyPr>
          <a:lstStyle/>
          <a:p>
            <a:r>
              <a:rPr lang="en-US" dirty="0"/>
              <a:t>Use standard notations to record key design decisions so that you can reason about them. </a:t>
            </a:r>
          </a:p>
          <a:p>
            <a:pPr marL="338328" indent="-173736">
              <a:spcBef>
                <a:spcPts val="500"/>
              </a:spcBef>
              <a:buFont typeface="Arial" panose="020B0604020202020204" pitchFamily="34" charset="0"/>
              <a:buChar char="•"/>
            </a:pPr>
            <a:r>
              <a:rPr lang="en-US" dirty="0"/>
              <a:t>Make components (modules, classes, packages) visible.</a:t>
            </a:r>
          </a:p>
          <a:p>
            <a:pPr marL="338328" indent="-173736">
              <a:spcBef>
                <a:spcPts val="500"/>
              </a:spcBef>
              <a:buFont typeface="Arial" panose="020B0604020202020204" pitchFamily="34" charset="0"/>
              <a:buChar char="•"/>
            </a:pPr>
            <a:r>
              <a:rPr lang="en-US" dirty="0"/>
              <a:t>Describe the component responsibility and functionality (what  does each component do?).</a:t>
            </a:r>
          </a:p>
          <a:p>
            <a:pPr marL="338328" indent="-173736">
              <a:spcBef>
                <a:spcPts val="500"/>
              </a:spcBef>
              <a:buFont typeface="Arial" panose="020B0604020202020204" pitchFamily="34" charset="0"/>
              <a:buChar char="•"/>
            </a:pPr>
            <a:r>
              <a:rPr lang="en-US" dirty="0"/>
              <a:t>Describe the necessary data inputs and outputs.</a:t>
            </a:r>
          </a:p>
          <a:p>
            <a:pPr marL="338328" indent="-173736">
              <a:spcBef>
                <a:spcPts val="500"/>
              </a:spcBef>
              <a:buFont typeface="Arial" panose="020B0604020202020204" pitchFamily="34" charset="0"/>
              <a:buChar char="•"/>
            </a:pPr>
            <a:r>
              <a:rPr lang="en-US" dirty="0"/>
              <a:t>Make the component interfaces explicit.</a:t>
            </a:r>
          </a:p>
          <a:p>
            <a:pPr marL="338328" indent="-173736">
              <a:spcBef>
                <a:spcPts val="500"/>
              </a:spcBef>
              <a:buFont typeface="Arial" panose="020B0604020202020204" pitchFamily="34" charset="0"/>
              <a:buChar char="•"/>
            </a:pPr>
            <a:r>
              <a:rPr lang="en-US" dirty="0"/>
              <a:t>Describe the usage relationship among the components.</a:t>
            </a:r>
          </a:p>
          <a:p>
            <a:endParaRPr lang="en-US" dirty="0"/>
          </a:p>
        </p:txBody>
      </p:sp>
    </p:spTree>
    <p:extLst>
      <p:ext uri="{BB962C8B-B14F-4D97-AF65-F5344CB8AC3E}">
        <p14:creationId xmlns:p14="http://schemas.microsoft.com/office/powerpoint/2010/main" val="15507358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1538" name="Rectangle 2"/>
          <p:cNvSpPr>
            <a:spLocks noGrp="1" noChangeArrowheads="1"/>
          </p:cNvSpPr>
          <p:nvPr>
            <p:ph type="title"/>
          </p:nvPr>
        </p:nvSpPr>
        <p:spPr>
          <a:xfrm>
            <a:off x="371475" y="257320"/>
            <a:ext cx="6858000" cy="505778"/>
          </a:xfrm>
          <a:noFill/>
          <a:ln/>
        </p:spPr>
        <p:txBody>
          <a:bodyPr vert="horz" wrap="square" lIns="86916" tIns="42863" rIns="86916" bIns="42863" numCol="1" rtlCol="0" anchor="ctr" anchorCtr="0" compatLnSpc="1">
            <a:prstTxWarp prst="textNoShape">
              <a:avLst/>
            </a:prstTxWarp>
            <a:noAutofit/>
          </a:bodyPr>
          <a:lstStyle/>
          <a:p>
            <a:r>
              <a:rPr lang="en-US" altLang="en-US" dirty="0"/>
              <a:t>Producing the External Static Design</a:t>
            </a:r>
          </a:p>
        </p:txBody>
      </p:sp>
      <p:sp>
        <p:nvSpPr>
          <p:cNvPr id="961539" name="Rectangle 3"/>
          <p:cNvSpPr>
            <a:spLocks noGrp="1" noChangeArrowheads="1"/>
          </p:cNvSpPr>
          <p:nvPr>
            <p:ph type="body" idx="1"/>
          </p:nvPr>
        </p:nvSpPr>
        <p:spPr>
          <a:xfrm>
            <a:off x="316348" y="1011317"/>
            <a:ext cx="8408551" cy="4509613"/>
          </a:xfrm>
          <a:noFill/>
          <a:ln/>
        </p:spPr>
        <p:txBody>
          <a:bodyPr vert="horz" wrap="square" lIns="82153" tIns="39291" rIns="82153" bIns="39291" numCol="1" rtlCol="0" anchor="t" anchorCtr="0" compatLnSpc="1">
            <a:prstTxWarp prst="textNoShape">
              <a:avLst/>
            </a:prstTxWarp>
            <a:normAutofit/>
          </a:bodyPr>
          <a:lstStyle/>
          <a:p>
            <a:r>
              <a:rPr lang="en-US" altLang="en-US" dirty="0"/>
              <a:t>To produce the external static design, you must</a:t>
            </a:r>
          </a:p>
          <a:p>
            <a:pPr lvl="1"/>
            <a:r>
              <a:rPr lang="en-US" altLang="en-US" dirty="0"/>
              <a:t>decide how to build the product</a:t>
            </a:r>
          </a:p>
          <a:p>
            <a:pPr lvl="1"/>
            <a:r>
              <a:rPr lang="en-US" altLang="en-US" dirty="0"/>
              <a:t>define the product’s functional components</a:t>
            </a:r>
          </a:p>
          <a:p>
            <a:pPr lvl="1"/>
            <a:r>
              <a:rPr lang="en-US" altLang="en-US" dirty="0"/>
              <a:t>define the key product attributes</a:t>
            </a:r>
          </a:p>
          <a:p>
            <a:r>
              <a:rPr lang="en-US" altLang="en-US" dirty="0"/>
              <a:t>The design work usually proceeds in steps.</a:t>
            </a:r>
          </a:p>
          <a:p>
            <a:pPr lvl="1"/>
            <a:r>
              <a:rPr lang="en-US" altLang="en-US" dirty="0"/>
              <a:t>Produce an initial design.</a:t>
            </a:r>
          </a:p>
          <a:p>
            <a:pPr lvl="1"/>
            <a:r>
              <a:rPr lang="en-US" altLang="en-US" dirty="0"/>
              <a:t>Refine the elements of that design.</a:t>
            </a:r>
          </a:p>
          <a:p>
            <a:pPr lvl="1"/>
            <a:r>
              <a:rPr lang="en-US" altLang="en-US" dirty="0"/>
              <a:t>Review that design view.</a:t>
            </a:r>
          </a:p>
          <a:p>
            <a:pPr lvl="1"/>
            <a:r>
              <a:rPr lang="en-US" altLang="en-US" dirty="0"/>
              <a:t>Validate with the other design views.</a:t>
            </a:r>
          </a:p>
          <a:p>
            <a:pPr lvl="1"/>
            <a:r>
              <a:rPr lang="en-US" altLang="en-US" dirty="0"/>
              <a:t>Revise the overall design as you better understand how to build the product.</a:t>
            </a:r>
          </a:p>
          <a:p>
            <a:endParaRPr lang="en-US" altLang="en-US" dirty="0"/>
          </a:p>
          <a:p>
            <a:endParaRPr lang="en-US" altLang="en-US" dirty="0"/>
          </a:p>
          <a:p>
            <a:endParaRPr lang="en-US" altLang="en-US" dirty="0"/>
          </a:p>
        </p:txBody>
      </p:sp>
      <p:pic>
        <p:nvPicPr>
          <p:cNvPr id="5" name="Picture 4" descr="ES"/>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766050" y="0"/>
            <a:ext cx="1377950" cy="9842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3745452884"/>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Standard Representations</a:t>
            </a:r>
          </a:p>
        </p:txBody>
      </p:sp>
      <p:sp>
        <p:nvSpPr>
          <p:cNvPr id="3" name="Content Placeholder 2"/>
          <p:cNvSpPr>
            <a:spLocks noGrp="1"/>
          </p:cNvSpPr>
          <p:nvPr>
            <p:ph idx="1"/>
          </p:nvPr>
        </p:nvSpPr>
        <p:spPr/>
        <p:txBody>
          <a:bodyPr>
            <a:normAutofit/>
          </a:bodyPr>
          <a:lstStyle/>
          <a:p>
            <a:r>
              <a:rPr lang="en-US" dirty="0"/>
              <a:t>Describe the solution as a collection of “black boxes,” including the components, subcomponents, interfaces, and data.</a:t>
            </a:r>
          </a:p>
          <a:p>
            <a:r>
              <a:rPr lang="en-US" altLang="en-US" dirty="0"/>
              <a:t>Where possible, specify the behavior of each function or method with a formal notation to document</a:t>
            </a:r>
          </a:p>
          <a:p>
            <a:pPr lvl="1"/>
            <a:r>
              <a:rPr lang="en-US" altLang="en-US" dirty="0"/>
              <a:t>classes and inheritance </a:t>
            </a:r>
          </a:p>
          <a:p>
            <a:pPr lvl="1"/>
            <a:r>
              <a:rPr lang="en-US" altLang="en-US" dirty="0"/>
              <a:t>externally visible attributes</a:t>
            </a:r>
          </a:p>
          <a:p>
            <a:pPr lvl="1"/>
            <a:r>
              <a:rPr lang="en-US" altLang="en-US" dirty="0"/>
              <a:t>external functions provided</a:t>
            </a:r>
          </a:p>
          <a:p>
            <a:pPr lvl="1"/>
            <a:r>
              <a:rPr lang="en-US" altLang="en-US" dirty="0"/>
              <a:t>relationships with other classes or parts</a:t>
            </a:r>
            <a:endParaRPr lang="en-US" dirty="0"/>
          </a:p>
          <a:p>
            <a:r>
              <a:rPr lang="en-US" dirty="0"/>
              <a:t>Typical representations can include</a:t>
            </a:r>
          </a:p>
          <a:p>
            <a:pPr marL="338328" indent="-173736">
              <a:spcBef>
                <a:spcPts val="500"/>
              </a:spcBef>
              <a:buFont typeface="Arial" panose="020B0604020202020204" pitchFamily="34" charset="0"/>
              <a:buChar char="•"/>
            </a:pPr>
            <a:r>
              <a:rPr lang="en-US" dirty="0"/>
              <a:t>CRC cards</a:t>
            </a:r>
          </a:p>
          <a:p>
            <a:pPr marL="338328" indent="-173736">
              <a:spcBef>
                <a:spcPts val="500"/>
              </a:spcBef>
              <a:buFont typeface="Arial" panose="020B0604020202020204" pitchFamily="34" charset="0"/>
              <a:buChar char="•"/>
            </a:pPr>
            <a:r>
              <a:rPr lang="en-US" dirty="0"/>
              <a:t>functional templates</a:t>
            </a:r>
          </a:p>
          <a:p>
            <a:pPr marL="338328" indent="-173736">
              <a:spcBef>
                <a:spcPts val="500"/>
              </a:spcBef>
              <a:buFont typeface="Arial" panose="020B0604020202020204" pitchFamily="34" charset="0"/>
              <a:buChar char="•"/>
            </a:pPr>
            <a:r>
              <a:rPr lang="en-US" dirty="0"/>
              <a:t>UML class diagrams</a:t>
            </a:r>
          </a:p>
          <a:p>
            <a:pPr marL="385763" indent="-385763">
              <a:buFont typeface="Arial" panose="020B0604020202020204" pitchFamily="34" charset="0"/>
              <a:buChar char="•"/>
            </a:pPr>
            <a:endParaRPr lang="en-US" b="1" dirty="0"/>
          </a:p>
          <a:p>
            <a:endParaRPr lang="en-US" dirty="0"/>
          </a:p>
        </p:txBody>
      </p:sp>
    </p:spTree>
    <p:extLst>
      <p:ext uri="{BB962C8B-B14F-4D97-AF65-F5344CB8AC3E}">
        <p14:creationId xmlns:p14="http://schemas.microsoft.com/office/powerpoint/2010/main" val="20184847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CRC Cards</a:t>
            </a:r>
          </a:p>
        </p:txBody>
      </p:sp>
      <p:sp>
        <p:nvSpPr>
          <p:cNvPr id="3" name="Content Placeholder 2"/>
          <p:cNvSpPr>
            <a:spLocks noGrp="1"/>
          </p:cNvSpPr>
          <p:nvPr>
            <p:ph idx="1"/>
          </p:nvPr>
        </p:nvSpPr>
        <p:spPr/>
        <p:txBody>
          <a:bodyPr>
            <a:normAutofit lnSpcReduction="10000"/>
          </a:bodyPr>
          <a:lstStyle/>
          <a:p>
            <a:r>
              <a:rPr lang="en-US" dirty="0"/>
              <a:t>Class Responsibility Collaborator</a:t>
            </a:r>
          </a:p>
          <a:p>
            <a:endParaRPr lang="en-US" dirty="0"/>
          </a:p>
          <a:p>
            <a:endParaRPr lang="en-US" dirty="0"/>
          </a:p>
          <a:p>
            <a:endParaRPr lang="en-US" dirty="0"/>
          </a:p>
          <a:p>
            <a:endParaRPr lang="en-US" dirty="0"/>
          </a:p>
          <a:p>
            <a:pPr>
              <a:lnSpc>
                <a:spcPct val="110000"/>
              </a:lnSpc>
            </a:pPr>
            <a:r>
              <a:rPr lang="en-US" dirty="0"/>
              <a:t>A CRC card is a lightweight technique that can be helpful while decomposing and organizing the system components. </a:t>
            </a:r>
          </a:p>
          <a:p>
            <a:pPr>
              <a:lnSpc>
                <a:spcPct val="110000"/>
              </a:lnSpc>
            </a:pPr>
            <a:r>
              <a:rPr lang="en-US" dirty="0"/>
              <a:t>From the scenario description and block diagrams, nouns indicate classes and verbs often become functions performed by internal methods.</a:t>
            </a:r>
          </a:p>
          <a:p>
            <a:pPr>
              <a:lnSpc>
                <a:spcPct val="110000"/>
              </a:lnSpc>
            </a:pPr>
            <a:r>
              <a:rPr lang="en-US" dirty="0"/>
              <a:t>Arrange the cards on a table or wall to show class relationships.</a:t>
            </a:r>
          </a:p>
          <a:p>
            <a:pPr>
              <a:lnSpc>
                <a:spcPct val="110000"/>
              </a:lnSpc>
            </a:pPr>
            <a:r>
              <a:rPr lang="en-US" dirty="0"/>
              <a:t>Cards can be rearranged into groupings.</a:t>
            </a:r>
          </a:p>
        </p:txBody>
      </p:sp>
      <p:graphicFrame>
        <p:nvGraphicFramePr>
          <p:cNvPr id="20" name="Table 19"/>
          <p:cNvGraphicFramePr>
            <a:graphicFrameLocks noGrp="1"/>
          </p:cNvGraphicFramePr>
          <p:nvPr>
            <p:extLst>
              <p:ext uri="{D42A27DB-BD31-4B8C-83A1-F6EECF244321}">
                <p14:modId xmlns:p14="http://schemas.microsoft.com/office/powerpoint/2010/main" val="2048380280"/>
              </p:ext>
            </p:extLst>
          </p:nvPr>
        </p:nvGraphicFramePr>
        <p:xfrm>
          <a:off x="404957" y="1628775"/>
          <a:ext cx="6096002" cy="1331595"/>
        </p:xfrm>
        <a:graphic>
          <a:graphicData uri="http://schemas.openxmlformats.org/drawingml/2006/table">
            <a:tbl>
              <a:tblPr firstRow="1" bandRow="1">
                <a:tableStyleId>{5C22544A-7EE6-4342-B048-85BDC9FD1C3A}</a:tableStyleId>
              </a:tblPr>
              <a:tblGrid>
                <a:gridCol w="3048001">
                  <a:extLst>
                    <a:ext uri="{9D8B030D-6E8A-4147-A177-3AD203B41FA5}">
                      <a16:colId xmlns:a16="http://schemas.microsoft.com/office/drawing/2014/main" val="20000"/>
                    </a:ext>
                  </a:extLst>
                </a:gridCol>
                <a:gridCol w="3048001">
                  <a:extLst>
                    <a:ext uri="{9D8B030D-6E8A-4147-A177-3AD203B41FA5}">
                      <a16:colId xmlns:a16="http://schemas.microsoft.com/office/drawing/2014/main" val="20001"/>
                    </a:ext>
                  </a:extLst>
                </a:gridCol>
              </a:tblGrid>
              <a:tr h="417195">
                <a:tc>
                  <a:txBody>
                    <a:bodyPr/>
                    <a:lstStyle/>
                    <a:p>
                      <a:r>
                        <a:rPr lang="en-US" sz="2000" dirty="0">
                          <a:solidFill>
                            <a:schemeClr val="tx1"/>
                          </a:solidFill>
                        </a:rPr>
                        <a:t>Class Name</a:t>
                      </a:r>
                    </a:p>
                  </a:txBody>
                  <a:tcPr marL="102870" marR="102870" marT="51435" marB="514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0" dirty="0">
                        <a:solidFill>
                          <a:schemeClr val="tx1"/>
                        </a:solidFill>
                      </a:endParaRPr>
                    </a:p>
                  </a:txBody>
                  <a:tcPr marL="102870" marR="102870" marT="51435" marB="514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914400">
                <a:tc>
                  <a:txBody>
                    <a:bodyPr/>
                    <a:lstStyle/>
                    <a:p>
                      <a:r>
                        <a:rPr lang="en-US" sz="2000" dirty="0">
                          <a:solidFill>
                            <a:schemeClr val="tx1"/>
                          </a:solidFill>
                        </a:rPr>
                        <a:t>Responsibility</a:t>
                      </a:r>
                    </a:p>
                    <a:p>
                      <a:r>
                        <a:rPr lang="en-US" sz="2000" dirty="0">
                          <a:solidFill>
                            <a:schemeClr val="tx1"/>
                          </a:solidFill>
                        </a:rPr>
                        <a:t>(Functions within the class)</a:t>
                      </a:r>
                    </a:p>
                  </a:txBody>
                  <a:tcPr marL="102870" marR="102870" marT="51435" marB="514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2000" dirty="0">
                          <a:solidFill>
                            <a:schemeClr val="tx1"/>
                          </a:solidFill>
                        </a:rPr>
                        <a:t>Collaborators</a:t>
                      </a:r>
                    </a:p>
                    <a:p>
                      <a:r>
                        <a:rPr lang="en-US" sz="2000" dirty="0">
                          <a:solidFill>
                            <a:schemeClr val="tx1"/>
                          </a:solidFill>
                        </a:rPr>
                        <a:t>(related classes)</a:t>
                      </a:r>
                    </a:p>
                  </a:txBody>
                  <a:tcPr marL="102870" marR="102870" marT="51435" marB="514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4167432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1490" name="Rectangle 2"/>
          <p:cNvSpPr>
            <a:spLocks noGrp="1" noChangeArrowheads="1"/>
          </p:cNvSpPr>
          <p:nvPr>
            <p:ph type="title"/>
          </p:nvPr>
        </p:nvSpPr>
        <p:spPr>
          <a:xfrm>
            <a:off x="359069" y="234809"/>
            <a:ext cx="5335588" cy="561975"/>
          </a:xfrm>
        </p:spPr>
        <p:txBody>
          <a:bodyPr>
            <a:normAutofit/>
          </a:bodyPr>
          <a:lstStyle/>
          <a:p>
            <a:r>
              <a:rPr lang="en-US" altLang="en-US" sz="3150" dirty="0"/>
              <a:t>Functional Template </a:t>
            </a:r>
          </a:p>
        </p:txBody>
      </p:sp>
      <p:sp>
        <p:nvSpPr>
          <p:cNvPr id="831491" name="Rectangle 3"/>
          <p:cNvSpPr>
            <a:spLocks noGrp="1" noChangeArrowheads="1"/>
          </p:cNvSpPr>
          <p:nvPr>
            <p:ph type="body" idx="1"/>
          </p:nvPr>
        </p:nvSpPr>
        <p:spPr>
          <a:xfrm>
            <a:off x="390820" y="1147906"/>
            <a:ext cx="8469018" cy="4570413"/>
          </a:xfrm>
        </p:spPr>
        <p:txBody>
          <a:bodyPr/>
          <a:lstStyle/>
          <a:p>
            <a:r>
              <a:rPr lang="en-US" altLang="en-US" dirty="0"/>
              <a:t>The functional specification template allows you to unambiguously define the external functions provided by the product, including</a:t>
            </a:r>
          </a:p>
          <a:p>
            <a:pPr lvl="1"/>
            <a:r>
              <a:rPr lang="en-US" altLang="en-US" dirty="0"/>
              <a:t>classes and inheritance </a:t>
            </a:r>
          </a:p>
          <a:p>
            <a:pPr lvl="1"/>
            <a:r>
              <a:rPr lang="en-US" altLang="en-US" dirty="0"/>
              <a:t>externally visible attributes</a:t>
            </a:r>
          </a:p>
          <a:p>
            <a:pPr lvl="1"/>
            <a:r>
              <a:rPr lang="en-US" altLang="en-US" dirty="0"/>
              <a:t>external functions provided</a:t>
            </a:r>
          </a:p>
          <a:p>
            <a:pPr lvl="1"/>
            <a:r>
              <a:rPr lang="en-US" altLang="en-US" dirty="0"/>
              <a:t>relationships with other classes or parts</a:t>
            </a:r>
          </a:p>
          <a:p>
            <a:pPr lvl="1"/>
            <a:endParaRPr lang="en-US" altLang="en-US" dirty="0"/>
          </a:p>
          <a:p>
            <a:r>
              <a:rPr lang="en-US" altLang="en-US" dirty="0"/>
              <a:t>Where possible, specify the behavior of each function or method with a formal notation.</a:t>
            </a:r>
          </a:p>
        </p:txBody>
      </p:sp>
      <p:pic>
        <p:nvPicPr>
          <p:cNvPr id="5" name="Picture 4" descr="ES"/>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766050" y="0"/>
            <a:ext cx="1377950" cy="9842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3765603142"/>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3538" name="Rectangle 2"/>
          <p:cNvSpPr>
            <a:spLocks noGrp="1" noChangeArrowheads="1"/>
          </p:cNvSpPr>
          <p:nvPr>
            <p:ph type="title"/>
          </p:nvPr>
        </p:nvSpPr>
        <p:spPr>
          <a:xfrm>
            <a:off x="381000" y="273201"/>
            <a:ext cx="6580189" cy="561975"/>
          </a:xfrm>
        </p:spPr>
        <p:txBody>
          <a:bodyPr>
            <a:normAutofit/>
          </a:bodyPr>
          <a:lstStyle/>
          <a:p>
            <a:r>
              <a:rPr lang="en-US" altLang="en-US" sz="3150" dirty="0"/>
              <a:t>Example Functional Template</a:t>
            </a:r>
          </a:p>
        </p:txBody>
      </p:sp>
      <p:graphicFrame>
        <p:nvGraphicFramePr>
          <p:cNvPr id="833555" name="Object 19"/>
          <p:cNvGraphicFramePr>
            <a:graphicFrameLocks noGrp="1" noChangeAspect="1"/>
          </p:cNvGraphicFramePr>
          <p:nvPr>
            <p:ph idx="1"/>
            <p:extLst>
              <p:ext uri="{D42A27DB-BD31-4B8C-83A1-F6EECF244321}">
                <p14:modId xmlns:p14="http://schemas.microsoft.com/office/powerpoint/2010/main" val="3196043544"/>
              </p:ext>
            </p:extLst>
          </p:nvPr>
        </p:nvGraphicFramePr>
        <p:xfrm>
          <a:off x="377317" y="932389"/>
          <a:ext cx="6337275" cy="5523833"/>
        </p:xfrm>
        <a:graphic>
          <a:graphicData uri="http://schemas.openxmlformats.org/presentationml/2006/ole">
            <mc:AlternateContent xmlns:mc="http://schemas.openxmlformats.org/markup-compatibility/2006">
              <mc:Choice xmlns:v="urn:schemas-microsoft-com:vml" Requires="v">
                <p:oleObj spid="_x0000_s1039" name="Document" r:id="rId4" imgW="5696786" imgH="4965961" progId="Word.Document.8">
                  <p:embed/>
                </p:oleObj>
              </mc:Choice>
              <mc:Fallback>
                <p:oleObj name="Document" r:id="rId4" imgW="5696786" imgH="4965961"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7317" y="932389"/>
                        <a:ext cx="6337275" cy="5523833"/>
                      </a:xfrm>
                      <a:prstGeom prst="rect">
                        <a:avLst/>
                      </a:prstGeom>
                      <a:noFill/>
                      <a:ln>
                        <a:noFill/>
                      </a:ln>
                      <a:effectLst/>
                      <a:extLst/>
                    </p:spPr>
                  </p:pic>
                </p:oleObj>
              </mc:Fallback>
            </mc:AlternateContent>
          </a:graphicData>
        </a:graphic>
      </p:graphicFrame>
      <p:pic>
        <p:nvPicPr>
          <p:cNvPr id="5" name="Picture 4" descr="ES"/>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745268" y="0"/>
            <a:ext cx="1377950" cy="9842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779525386"/>
      </p:ext>
    </p:extLst>
  </p:cSld>
  <p:clrMapOvr>
    <a:masterClrMapping/>
  </p:clrMapOvr>
  <p:transition/>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branded template" id="{435DDD0E-63C9-4361-8CD0-D7B83D3A742E}" vid="{808AC1D1-171C-4717-BA28-314B3496F12F}"/>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SEI-branded template</Template>
  <TotalTime>39</TotalTime>
  <Words>2028</Words>
  <Application>Microsoft Office PowerPoint</Application>
  <PresentationFormat>On-screen Show (4:3)</PresentationFormat>
  <Paragraphs>204</Paragraphs>
  <Slides>13</Slides>
  <Notes>11</Notes>
  <HiddenSlides>0</HiddenSlides>
  <MMClips>0</MMClips>
  <ScaleCrop>false</ScaleCrop>
  <HeadingPairs>
    <vt:vector size="8" baseType="variant">
      <vt:variant>
        <vt:lpstr>Fonts Used</vt:lpstr>
      </vt:variant>
      <vt:variant>
        <vt:i4>2</vt:i4>
      </vt:variant>
      <vt:variant>
        <vt:lpstr>Theme</vt:lpstr>
      </vt:variant>
      <vt:variant>
        <vt:i4>2</vt:i4>
      </vt:variant>
      <vt:variant>
        <vt:lpstr>Embedded OLE Servers</vt:lpstr>
      </vt:variant>
      <vt:variant>
        <vt:i4>1</vt:i4>
      </vt:variant>
      <vt:variant>
        <vt:lpstr>Slide Titles</vt:lpstr>
      </vt:variant>
      <vt:variant>
        <vt:i4>13</vt:i4>
      </vt:variant>
    </vt:vector>
  </HeadingPairs>
  <TitlesOfParts>
    <vt:vector size="18" baseType="lpstr">
      <vt:lpstr>Arial</vt:lpstr>
      <vt:lpstr>Calibri</vt:lpstr>
      <vt:lpstr>SEI_Template</vt:lpstr>
      <vt:lpstr>1_SEI_template</vt:lpstr>
      <vt:lpstr>Document</vt:lpstr>
      <vt:lpstr>A Discipline for  Software Engineering</vt:lpstr>
      <vt:lpstr>Document Markings</vt:lpstr>
      <vt:lpstr>Problem: What Must We Build?</vt:lpstr>
      <vt:lpstr>Solution: Record Key Design Decisions</vt:lpstr>
      <vt:lpstr>Producing the External Static Design</vt:lpstr>
      <vt:lpstr>Standard Representations</vt:lpstr>
      <vt:lpstr>CRC Cards</vt:lpstr>
      <vt:lpstr>Functional Template </vt:lpstr>
      <vt:lpstr>Example Functional Template</vt:lpstr>
      <vt:lpstr>UML Class Diagrams</vt:lpstr>
      <vt:lpstr>Class Diagram Example</vt:lpstr>
      <vt:lpstr>Exercise</vt:lpstr>
      <vt:lpstr>Exercise Review Questions</vt:lpstr>
    </vt:vector>
  </TitlesOfParts>
  <Company>Software Engineering Institute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Tamara</dc:creator>
  <cp:lastModifiedBy>Sheela Nath</cp:lastModifiedBy>
  <cp:revision>14</cp:revision>
  <cp:lastPrinted>2015-11-05T19:18:24Z</cp:lastPrinted>
  <dcterms:created xsi:type="dcterms:W3CDTF">2018-11-07T20:50:28Z</dcterms:created>
  <dcterms:modified xsi:type="dcterms:W3CDTF">2020-04-22T21:04:52Z</dcterms:modified>
</cp:coreProperties>
</file>